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1"/>
  </p:notesMasterIdLst>
  <p:handoutMasterIdLst>
    <p:handoutMasterId r:id="rId32"/>
  </p:handoutMasterIdLst>
  <p:sldIdLst>
    <p:sldId id="1779" r:id="rId7"/>
    <p:sldId id="1836" r:id="rId8"/>
    <p:sldId id="1800" r:id="rId9"/>
    <p:sldId id="1924" r:id="rId10"/>
    <p:sldId id="1927" r:id="rId11"/>
    <p:sldId id="2097" r:id="rId12"/>
    <p:sldId id="1928" r:id="rId13"/>
    <p:sldId id="2102" r:id="rId14"/>
    <p:sldId id="2059" r:id="rId15"/>
    <p:sldId id="1806" r:id="rId16"/>
    <p:sldId id="2112" r:id="rId17"/>
    <p:sldId id="2114" r:id="rId18"/>
    <p:sldId id="2120" r:id="rId19"/>
    <p:sldId id="2121" r:id="rId20"/>
    <p:sldId id="2122" r:id="rId21"/>
    <p:sldId id="1838" r:id="rId22"/>
    <p:sldId id="1904" r:id="rId23"/>
    <p:sldId id="1906" r:id="rId24"/>
    <p:sldId id="2123" r:id="rId25"/>
    <p:sldId id="2113" r:id="rId26"/>
    <p:sldId id="2124" r:id="rId27"/>
    <p:sldId id="2118" r:id="rId28"/>
    <p:sldId id="2115" r:id="rId29"/>
    <p:sldId id="680" r:id="rId30"/>
  </p:sldIdLst>
  <p:sldSz cx="12196763" cy="6858000"/>
  <p:notesSz cx="6805613" cy="9939338"/>
  <p:custDataLst>
    <p:tags r:id="rId33"/>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25" autoAdjust="0"/>
    <p:restoredTop sz="96291" autoAdjust="0"/>
  </p:normalViewPr>
  <p:slideViewPr>
    <p:cSldViewPr showGuides="1">
      <p:cViewPr>
        <p:scale>
          <a:sx n="109" d="100"/>
          <a:sy n="109" d="100"/>
        </p:scale>
        <p:origin x="616" y="480"/>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2023/3/16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24</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24</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hyperlink" Target="http://www.mindspore.cn/"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20.png"/><Relationship Id="rId7" Type="http://schemas.openxmlformats.org/officeDocument/2006/relationships/image" Target="../media/image310.png"/><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300.png"/><Relationship Id="rId11" Type="http://schemas.openxmlformats.org/officeDocument/2006/relationships/image" Target="../media/image190.png"/><Relationship Id="rId5" Type="http://schemas.openxmlformats.org/officeDocument/2006/relationships/image" Target="../media/image290.png"/><Relationship Id="rId10" Type="http://schemas.openxmlformats.org/officeDocument/2006/relationships/image" Target="../media/image340.png"/><Relationship Id="rId4" Type="http://schemas.openxmlformats.org/officeDocument/2006/relationships/image" Target="../media/image280.png"/><Relationship Id="rId9" Type="http://schemas.openxmlformats.org/officeDocument/2006/relationships/image" Target="../media/image3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914501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AI</a:t>
            </a:r>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计算体系总结</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9" name="标题 1">
            <a:extLst>
              <a:ext uri="{FF2B5EF4-FFF2-40B4-BE49-F238E27FC236}">
                <a16:creationId xmlns:a16="http://schemas.microsoft.com/office/drawing/2014/main" id="{E8218EAE-7213-C948-82C0-DCF4971FCCCC}"/>
              </a:ext>
            </a:extLst>
          </p:cNvPr>
          <p:cNvSpPr txBox="1">
            <a:spLocks/>
          </p:cNvSpPr>
          <p:nvPr/>
        </p:nvSpPr>
        <p:spPr>
          <a:xfrm>
            <a:off x="320965" y="693428"/>
            <a:ext cx="3141050"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6600" kern="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kern="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10" name="矩形 9">
            <a:extLst>
              <a:ext uri="{FF2B5EF4-FFF2-40B4-BE49-F238E27FC236}">
                <a16:creationId xmlns:a16="http://schemas.microsoft.com/office/drawing/2014/main" id="{2C47A244-5EC4-4447-8BE1-A19F886A47F1}"/>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计算体系</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41280F1-D857-9243-9DA2-2AE730FE88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5920" y="1076677"/>
            <a:ext cx="10778901" cy="5096546"/>
          </a:xfrm>
          <a:prstGeom prst="rect">
            <a:avLst/>
          </a:prstGeom>
        </p:spPr>
      </p:pic>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dirty="0"/>
              <a:t>Megatron-LM</a:t>
            </a:r>
            <a:r>
              <a:rPr kumimoji="1" lang="zh-CN" altLang="en-US" dirty="0"/>
              <a:t> 语言大模型</a:t>
            </a:r>
          </a:p>
        </p:txBody>
      </p:sp>
      <p:sp>
        <p:nvSpPr>
          <p:cNvPr id="5" name="矩形 4">
            <a:extLst>
              <a:ext uri="{FF2B5EF4-FFF2-40B4-BE49-F238E27FC236}">
                <a16:creationId xmlns:a16="http://schemas.microsoft.com/office/drawing/2014/main" id="{099CB059-3CA0-0949-8D14-6CC3A5803B95}"/>
              </a:ext>
            </a:extLst>
          </p:cNvPr>
          <p:cNvSpPr/>
          <p:nvPr/>
        </p:nvSpPr>
        <p:spPr>
          <a:xfrm>
            <a:off x="588981" y="6207695"/>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spTree>
    <p:extLst>
      <p:ext uri="{BB962C8B-B14F-4D97-AF65-F5344CB8AC3E}">
        <p14:creationId xmlns:p14="http://schemas.microsoft.com/office/powerpoint/2010/main" val="2080302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18FD654-052C-CD41-89AF-76739FE6559D}"/>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计算模式思考 </a:t>
            </a:r>
            <a:r>
              <a:rPr lang="en-US" altLang="zh-CN" dirty="0">
                <a:latin typeface="Futura Medium" panose="020B0602020204020303" pitchFamily="34" charset="-79"/>
                <a:cs typeface="Futura Medium" panose="020B0602020204020303" pitchFamily="34" charset="-79"/>
              </a:rPr>
              <a:t>Summary</a:t>
            </a:r>
            <a:endParaRPr lang="zh-CN" altLang="en-US" dirty="0">
              <a:latin typeface="Futura Medium" panose="020B0602020204020303" pitchFamily="34" charset="-79"/>
              <a:cs typeface="Futura Medium" panose="020B0602020204020303" pitchFamily="34" charset="-79"/>
            </a:endParaRPr>
          </a:p>
        </p:txBody>
      </p:sp>
      <p:sp>
        <p:nvSpPr>
          <p:cNvPr id="6" name="内容占位符 5">
            <a:extLst>
              <a:ext uri="{FF2B5EF4-FFF2-40B4-BE49-F238E27FC236}">
                <a16:creationId xmlns:a16="http://schemas.microsoft.com/office/drawing/2014/main" id="{E2FB640A-8CEE-7141-ACA8-382FCD2A5E22}"/>
              </a:ext>
            </a:extLst>
          </p:cNvPr>
          <p:cNvSpPr>
            <a:spLocks noGrp="1"/>
          </p:cNvSpPr>
          <p:nvPr>
            <p:ph sz="half" idx="1"/>
          </p:nvPr>
        </p:nvSpPr>
        <p:spPr>
          <a:xfrm>
            <a:off x="623635" y="2204864"/>
            <a:ext cx="10963473" cy="2808312"/>
          </a:xfrm>
        </p:spPr>
        <p:txBody>
          <a:bodyPr numCol="2"/>
          <a:lstStyle/>
          <a:p>
            <a:pPr marL="457200" indent="-457200">
              <a:lnSpc>
                <a:spcPct val="140000"/>
              </a:lnSpc>
              <a:buSzPct val="100000"/>
              <a:buFont typeface="+mj-lt"/>
              <a:buAutoNum type="arabicPeriod"/>
            </a:pPr>
            <a:r>
              <a:rPr lang="zh-CN" altLang="en-US" b="1" dirty="0">
                <a:latin typeface="Gill Sans MT" panose="020B0502020104020203" pitchFamily="34" charset="0"/>
                <a:ea typeface="Microsoft YaHei" panose="020B0503020204020204" pitchFamily="34" charset="-122"/>
              </a:rPr>
              <a:t>网络模型结构支持 </a:t>
            </a:r>
            <a:r>
              <a:rPr lang="en-US" altLang="zh-CN" b="1" dirty="0">
                <a:latin typeface="Gill Sans MT" panose="020B0502020104020203" pitchFamily="34" charset="0"/>
                <a:ea typeface="Microsoft YaHei" panose="020B0503020204020204" pitchFamily="34" charset="-122"/>
              </a:rPr>
              <a:t>Architecture</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支持高维的张量存储与计算</a:t>
            </a:r>
            <a:endParaRPr lang="en-US" altLang="zh-CN" dirty="0">
              <a:latin typeface="Gill Sans MT" panose="020B0502020104020203" pitchFamily="34" charset="0"/>
              <a:ea typeface="Microsoft YaHei" panose="020B0503020204020204" pitchFamily="34" charset="-122"/>
            </a:endParaRP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神经网络模型的计算逻辑</a:t>
            </a:r>
          </a:p>
          <a:p>
            <a:pPr marL="457200" indent="-457200">
              <a:lnSpc>
                <a:spcPct val="140000"/>
              </a:lnSpc>
              <a:buSzPct val="100000"/>
              <a:buFont typeface="+mj-lt"/>
              <a:buAutoNum type="arabicPeriod"/>
            </a:pPr>
            <a:r>
              <a:rPr lang="zh-CN" altLang="en-US" b="1" dirty="0">
                <a:latin typeface="Gill Sans MT" panose="020B0502020104020203" pitchFamily="34" charset="0"/>
                <a:ea typeface="Microsoft YaHei" panose="020B0503020204020204" pitchFamily="34" charset="-122"/>
              </a:rPr>
              <a:t>模型压缩</a:t>
            </a:r>
            <a:r>
              <a:rPr lang="en-US" altLang="zh-CN" b="1" dirty="0">
                <a:latin typeface="Gill Sans MT" panose="020B0502020104020203" pitchFamily="34" charset="0"/>
                <a:ea typeface="Microsoft YaHei" panose="020B0503020204020204" pitchFamily="34" charset="-122"/>
              </a:rPr>
              <a:t>(</a:t>
            </a:r>
            <a:r>
              <a:rPr lang="zh-CN" altLang="en-US" b="1" dirty="0">
                <a:latin typeface="Gill Sans MT" panose="020B0502020104020203" pitchFamily="34" charset="0"/>
                <a:ea typeface="Microsoft YaHei" panose="020B0503020204020204" pitchFamily="34" charset="-122"/>
              </a:rPr>
              <a:t>剪枝</a:t>
            </a:r>
            <a:r>
              <a:rPr lang="en-US" altLang="zh-CN" b="1" dirty="0">
                <a:latin typeface="Gill Sans MT" panose="020B0502020104020203" pitchFamily="34" charset="0"/>
                <a:ea typeface="Microsoft YaHei" panose="020B0503020204020204" pitchFamily="34" charset="-122"/>
              </a:rPr>
              <a:t>&amp;</a:t>
            </a:r>
            <a:r>
              <a:rPr lang="zh-CN" altLang="en-US" b="1" dirty="0">
                <a:latin typeface="Gill Sans MT" panose="020B0502020104020203" pitchFamily="34" charset="0"/>
                <a:ea typeface="Microsoft YaHei" panose="020B0503020204020204" pitchFamily="34" charset="-122"/>
              </a:rPr>
              <a:t>量化</a:t>
            </a:r>
            <a:r>
              <a:rPr lang="en-US" altLang="zh-CN" b="1" dirty="0">
                <a:latin typeface="Gill Sans MT" panose="020B0502020104020203" pitchFamily="34" charset="0"/>
                <a:ea typeface="Microsoft YaHei" panose="020B0503020204020204" pitchFamily="34" charset="-122"/>
              </a:rPr>
              <a:t>)</a:t>
            </a:r>
            <a:r>
              <a:rPr lang="zh-CN" altLang="en-US" b="1" dirty="0">
                <a:latin typeface="Gill Sans MT" panose="020B0502020104020203" pitchFamily="34" charset="0"/>
                <a:ea typeface="Microsoft YaHei" panose="020B0503020204020204" pitchFamily="34" charset="-122"/>
              </a:rPr>
              <a:t> </a:t>
            </a:r>
            <a:r>
              <a:rPr lang="en-US" altLang="zh-CN" b="1" dirty="0">
                <a:latin typeface="Gill Sans MT" panose="020B0502020104020203" pitchFamily="34" charset="0"/>
                <a:ea typeface="Microsoft YaHei" panose="020B0503020204020204" pitchFamily="34" charset="-122"/>
              </a:rPr>
              <a:t>Model</a:t>
            </a:r>
            <a:r>
              <a:rPr lang="zh-CN" altLang="en-US" b="1" dirty="0">
                <a:latin typeface="Gill Sans MT" panose="020B0502020104020203" pitchFamily="34" charset="0"/>
                <a:ea typeface="Microsoft YaHei" panose="020B0503020204020204" pitchFamily="34" charset="-122"/>
              </a:rPr>
              <a:t> </a:t>
            </a:r>
            <a:r>
              <a:rPr lang="en-US" altLang="zh-CN" b="1" dirty="0">
                <a:latin typeface="Gill Sans MT" panose="020B0502020104020203" pitchFamily="34" charset="0"/>
                <a:ea typeface="Microsoft YaHei" panose="020B0503020204020204" pitchFamily="34" charset="-122"/>
              </a:rPr>
              <a:t>Compress</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提供不同的 </a:t>
            </a:r>
            <a:r>
              <a:rPr lang="en-US" altLang="zh-CN" dirty="0">
                <a:latin typeface="Gill Sans MT" panose="020B0502020104020203" pitchFamily="34" charset="0"/>
                <a:ea typeface="Microsoft YaHei" panose="020B0503020204020204" pitchFamily="34" charset="-122"/>
              </a:rPr>
              <a:t>bit</a:t>
            </a:r>
            <a:r>
              <a:rPr lang="zh-CN" altLang="en-US" dirty="0">
                <a:latin typeface="Gill Sans MT" panose="020B0502020104020203" pitchFamily="34" charset="0"/>
                <a:ea typeface="Microsoft YaHei" panose="020B0503020204020204" pitchFamily="34" charset="-122"/>
              </a:rPr>
              <a:t> 位数 </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利用硬件提供稀疏计算</a:t>
            </a:r>
            <a:endParaRPr lang="en-US" altLang="zh-CN" dirty="0">
              <a:latin typeface="Gill Sans MT" panose="020B0502020104020203" pitchFamily="34" charset="0"/>
              <a:ea typeface="Microsoft YaHei" panose="020B0503020204020204" pitchFamily="34" charset="-122"/>
            </a:endParaRPr>
          </a:p>
          <a:p>
            <a:pPr marL="457200" indent="-457200">
              <a:lnSpc>
                <a:spcPct val="140000"/>
              </a:lnSpc>
              <a:buSzPct val="100000"/>
              <a:buFont typeface="+mj-lt"/>
              <a:buAutoNum type="arabicPeriod"/>
            </a:pPr>
            <a:r>
              <a:rPr lang="zh-CN" altLang="en-US" b="1" dirty="0">
                <a:latin typeface="Gill Sans MT" panose="020B0502020104020203" pitchFamily="34" charset="0"/>
                <a:ea typeface="Microsoft YaHei" panose="020B0503020204020204" pitchFamily="34" charset="-122"/>
              </a:rPr>
              <a:t>轻量化网络模型 </a:t>
            </a:r>
            <a:r>
              <a:rPr lang="en-US" altLang="zh-CN" b="1" dirty="0">
                <a:latin typeface="Gill Sans MT" panose="020B0502020104020203" pitchFamily="34" charset="0"/>
                <a:ea typeface="Microsoft YaHei" panose="020B0503020204020204" pitchFamily="34" charset="-122"/>
              </a:rPr>
              <a:t>Model</a:t>
            </a:r>
            <a:r>
              <a:rPr lang="zh-CN" altLang="en-US" b="1" dirty="0">
                <a:latin typeface="Gill Sans MT" panose="020B0502020104020203" pitchFamily="34" charset="0"/>
                <a:ea typeface="Microsoft YaHei" panose="020B0503020204020204" pitchFamily="34" charset="-122"/>
              </a:rPr>
              <a:t> </a:t>
            </a:r>
            <a:r>
              <a:rPr lang="en-US" altLang="zh-CN" b="1" dirty="0">
                <a:latin typeface="Gill Sans MT" panose="020B0502020104020203" pitchFamily="34" charset="0"/>
                <a:ea typeface="Microsoft YaHei" panose="020B0503020204020204" pitchFamily="34" charset="-122"/>
              </a:rPr>
              <a:t>Slim</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复杂卷积计算（小型卷积核，</a:t>
            </a:r>
            <a:r>
              <a:rPr lang="en-US" altLang="zh-CN" dirty="0">
                <a:latin typeface="Gill Sans MT" panose="020B0502020104020203" pitchFamily="34" charset="0"/>
                <a:ea typeface="Microsoft YaHei" panose="020B0503020204020204" pitchFamily="34" charset="-122"/>
              </a:rPr>
              <a:t>e.g.</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1x1</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Conv</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复用卷积核内存信息（</a:t>
            </a:r>
            <a:r>
              <a:rPr lang="en-US" altLang="zh-CN" dirty="0">
                <a:latin typeface="Gill Sans MT" panose="020B0502020104020203" pitchFamily="34" charset="0"/>
                <a:ea typeface="Microsoft YaHei" panose="020B0503020204020204" pitchFamily="34" charset="-122"/>
              </a:rPr>
              <a:t>Reuse</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Convolution</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marL="457200" indent="-457200">
              <a:lnSpc>
                <a:spcPct val="140000"/>
              </a:lnSpc>
              <a:buSzPct val="100000"/>
              <a:buFont typeface="+mj-lt"/>
              <a:buAutoNum type="arabicPeriod"/>
            </a:pPr>
            <a:r>
              <a:rPr lang="zh-CN" altLang="en-US" b="1" dirty="0">
                <a:latin typeface="Gill Sans MT" panose="020B0502020104020203" pitchFamily="34" charset="0"/>
                <a:ea typeface="Microsoft YaHei" panose="020B0503020204020204" pitchFamily="34" charset="-122"/>
              </a:rPr>
              <a:t>大模型分布式并行 </a:t>
            </a:r>
            <a:r>
              <a:rPr lang="en-US" altLang="zh-CN" b="1" dirty="0">
                <a:latin typeface="Gill Sans MT" panose="020B0502020104020203" pitchFamily="34" charset="0"/>
                <a:ea typeface="Microsoft YaHei" panose="020B0503020204020204" pitchFamily="34" charset="-122"/>
              </a:rPr>
              <a:t>Foundation</a:t>
            </a:r>
            <a:r>
              <a:rPr lang="zh-CN" altLang="en-US" b="1" dirty="0">
                <a:latin typeface="Gill Sans MT" panose="020B0502020104020203" pitchFamily="34" charset="0"/>
                <a:ea typeface="Microsoft YaHei" panose="020B0503020204020204" pitchFamily="34" charset="-122"/>
              </a:rPr>
              <a:t> </a:t>
            </a:r>
            <a:r>
              <a:rPr lang="en-US" altLang="zh-CN" b="1" dirty="0">
                <a:latin typeface="Gill Sans MT" panose="020B0502020104020203" pitchFamily="34" charset="0"/>
                <a:ea typeface="Microsoft YaHei" panose="020B0503020204020204" pitchFamily="34" charset="-122"/>
              </a:rPr>
              <a:t>Model</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大内存容量、高速互联带宽</a:t>
            </a:r>
            <a:endParaRPr lang="en-US" altLang="zh-CN" dirty="0">
              <a:latin typeface="Gill Sans MT" panose="020B0502020104020203" pitchFamily="34" charset="0"/>
              <a:ea typeface="Microsoft YaHei" panose="020B0503020204020204" pitchFamily="34" charset="-122"/>
            </a:endParaRP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专用大模型</a:t>
            </a:r>
            <a:r>
              <a:rPr lang="en-US" altLang="zh-CN" dirty="0">
                <a:latin typeface="Gill Sans MT" panose="020B0502020104020203" pitchFamily="34" charset="0"/>
                <a:ea typeface="Microsoft YaHei" panose="020B0503020204020204" pitchFamily="34" charset="-122"/>
              </a:rPr>
              <a:t>DSA</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IP</a:t>
            </a:r>
            <a:r>
              <a:rPr lang="zh-CN" altLang="en-US" dirty="0">
                <a:latin typeface="Gill Sans MT" panose="020B0502020104020203" pitchFamily="34" charset="0"/>
                <a:ea typeface="Microsoft YaHei" panose="020B0503020204020204" pitchFamily="34" charset="-122"/>
              </a:rPr>
              <a:t>模块，提供低比特快速计算</a:t>
            </a:r>
          </a:p>
        </p:txBody>
      </p:sp>
    </p:spTree>
    <p:extLst>
      <p:ext uri="{BB962C8B-B14F-4D97-AF65-F5344CB8AC3E}">
        <p14:creationId xmlns:p14="http://schemas.microsoft.com/office/powerpoint/2010/main" val="3764299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计算体系与矩阵运算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Key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Metrics –</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芯片关键指标</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Bit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Width</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比特位数</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Matrix</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Multiplication</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Specialized</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Hardware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专用硬件</a:t>
            </a:r>
          </a:p>
        </p:txBody>
      </p:sp>
      <p:pic>
        <p:nvPicPr>
          <p:cNvPr id="3" name="图片 2">
            <a:extLst>
              <a:ext uri="{FF2B5EF4-FFF2-40B4-BE49-F238E27FC236}">
                <a16:creationId xmlns:a16="http://schemas.microsoft.com/office/drawing/2014/main" id="{AEB4A5D1-4078-6945-B4C7-2791FD8FFB6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60117" y="1989000"/>
            <a:ext cx="5120000" cy="288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3435325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B8424E2A-53DB-0E40-A988-102CD4AB3008}"/>
              </a:ext>
            </a:extLst>
          </p:cNvPr>
          <p:cNvGrpSpPr/>
          <p:nvPr/>
        </p:nvGrpSpPr>
        <p:grpSpPr>
          <a:xfrm>
            <a:off x="1878196" y="3118153"/>
            <a:ext cx="4166943" cy="2759119"/>
            <a:chOff x="1878196" y="3118153"/>
            <a:chExt cx="4166943" cy="2759119"/>
          </a:xfrm>
        </p:grpSpPr>
        <p:sp>
          <p:nvSpPr>
            <p:cNvPr id="4" name="矩形 3">
              <a:extLst>
                <a:ext uri="{FF2B5EF4-FFF2-40B4-BE49-F238E27FC236}">
                  <a16:creationId xmlns:a16="http://schemas.microsoft.com/office/drawing/2014/main" id="{5796EE94-798C-8049-82F8-194902CC34D8}"/>
                </a:ext>
              </a:extLst>
            </p:cNvPr>
            <p:cNvSpPr/>
            <p:nvPr/>
          </p:nvSpPr>
          <p:spPr bwMode="auto">
            <a:xfrm>
              <a:off x="2883274" y="3144930"/>
              <a:ext cx="3161865" cy="2705603"/>
            </a:xfrm>
            <a:prstGeom prst="rect">
              <a:avLst/>
            </a:prstGeom>
            <a:solidFill>
              <a:srgbClr val="91D150">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3" name="三角形 2">
              <a:extLst>
                <a:ext uri="{FF2B5EF4-FFF2-40B4-BE49-F238E27FC236}">
                  <a16:creationId xmlns:a16="http://schemas.microsoft.com/office/drawing/2014/main" id="{13C221CF-E577-8F45-8C11-962B93017FE4}"/>
                </a:ext>
              </a:extLst>
            </p:cNvPr>
            <p:cNvSpPr/>
            <p:nvPr/>
          </p:nvSpPr>
          <p:spPr bwMode="auto">
            <a:xfrm>
              <a:off x="1903450" y="3144931"/>
              <a:ext cx="979824" cy="2732341"/>
            </a:xfrm>
            <a:prstGeom prst="triangle">
              <a:avLst>
                <a:gd name="adj" fmla="val 100000"/>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cxnSp>
          <p:nvCxnSpPr>
            <p:cNvPr id="13" name="直线连接符 12">
              <a:extLst>
                <a:ext uri="{FF2B5EF4-FFF2-40B4-BE49-F238E27FC236}">
                  <a16:creationId xmlns:a16="http://schemas.microsoft.com/office/drawing/2014/main" id="{6E7115F7-A859-3240-9018-8916828AFE33}"/>
                </a:ext>
              </a:extLst>
            </p:cNvPr>
            <p:cNvCxnSpPr>
              <a:cxnSpLocks/>
            </p:cNvCxnSpPr>
            <p:nvPr/>
          </p:nvCxnSpPr>
          <p:spPr bwMode="auto">
            <a:xfrm flipV="1">
              <a:off x="1878196" y="3118153"/>
              <a:ext cx="979825" cy="2732383"/>
            </a:xfrm>
            <a:prstGeom prst="line">
              <a:avLst/>
            </a:prstGeom>
            <a:noFill/>
            <a:ln w="57150" cap="flat" cmpd="sng" algn="ctr">
              <a:solidFill>
                <a:srgbClr val="34393C"/>
              </a:solidFill>
              <a:prstDash val="solid"/>
              <a:round/>
              <a:headEnd type="none" w="med" len="med"/>
              <a:tailEnd type="none" w="med" len="med"/>
            </a:ln>
            <a:effectLst/>
          </p:spPr>
        </p:cxnSp>
        <p:cxnSp>
          <p:nvCxnSpPr>
            <p:cNvPr id="17" name="直线连接符 16">
              <a:extLst>
                <a:ext uri="{FF2B5EF4-FFF2-40B4-BE49-F238E27FC236}">
                  <a16:creationId xmlns:a16="http://schemas.microsoft.com/office/drawing/2014/main" id="{7E328F7E-46F2-AB4E-952C-07EB70150AEE}"/>
                </a:ext>
              </a:extLst>
            </p:cNvPr>
            <p:cNvCxnSpPr>
              <a:cxnSpLocks/>
            </p:cNvCxnSpPr>
            <p:nvPr/>
          </p:nvCxnSpPr>
          <p:spPr bwMode="auto">
            <a:xfrm>
              <a:off x="2858021" y="3118153"/>
              <a:ext cx="3180253" cy="0"/>
            </a:xfrm>
            <a:prstGeom prst="line">
              <a:avLst/>
            </a:prstGeom>
            <a:noFill/>
            <a:ln w="57150" cap="flat" cmpd="sng" algn="ctr">
              <a:solidFill>
                <a:srgbClr val="34393C"/>
              </a:solidFill>
              <a:prstDash val="solid"/>
              <a:round/>
              <a:headEnd type="none" w="med" len="med"/>
              <a:tailEnd type="none" w="med" len="med"/>
            </a:ln>
            <a:effectLst/>
          </p:spPr>
        </p:cxnSp>
      </p:grpSp>
      <p:sp>
        <p:nvSpPr>
          <p:cNvPr id="2" name="标题 1">
            <a:extLst>
              <a:ext uri="{FF2B5EF4-FFF2-40B4-BE49-F238E27FC236}">
                <a16:creationId xmlns:a16="http://schemas.microsoft.com/office/drawing/2014/main" id="{05F32CBC-5CD8-3441-8689-A64A371030FD}"/>
              </a:ext>
            </a:extLst>
          </p:cNvPr>
          <p:cNvSpPr>
            <a:spLocks noGrp="1"/>
          </p:cNvSpPr>
          <p:nvPr>
            <p:ph type="title"/>
          </p:nvPr>
        </p:nvSpPr>
        <p:spPr/>
        <p:txBody>
          <a:bodyPr/>
          <a:lstStyle/>
          <a:p>
            <a:r>
              <a:rPr lang="zh-CN" altLang="en-US" dirty="0"/>
              <a:t>计算性能仿真</a:t>
            </a:r>
            <a:endParaRPr kumimoji="1" lang="zh-CN" altLang="en-US" dirty="0"/>
          </a:p>
        </p:txBody>
      </p:sp>
      <p:sp>
        <p:nvSpPr>
          <p:cNvPr id="6" name="矩形 5">
            <a:extLst>
              <a:ext uri="{FF2B5EF4-FFF2-40B4-BE49-F238E27FC236}">
                <a16:creationId xmlns:a16="http://schemas.microsoft.com/office/drawing/2014/main" id="{3988660C-5FF1-5B43-B234-442AA388C1B8}"/>
              </a:ext>
            </a:extLst>
          </p:cNvPr>
          <p:cNvSpPr/>
          <p:nvPr/>
        </p:nvSpPr>
        <p:spPr>
          <a:xfrm>
            <a:off x="4946253" y="6216281"/>
            <a:ext cx="3312702" cy="369332"/>
          </a:xfrm>
          <a:prstGeom prst="rect">
            <a:avLst/>
          </a:prstGeom>
        </p:spPr>
        <p:txBody>
          <a:bodyPr wrap="none">
            <a:spAutoFit/>
          </a:bodyPr>
          <a:lstStyle/>
          <a:p>
            <a:r>
              <a:rPr kumimoji="1" lang="en-US" altLang="zh-CN" dirty="0">
                <a:solidFill>
                  <a:srgbClr val="00FA00"/>
                </a:solidFill>
              </a:rPr>
              <a:t>https://</a:t>
            </a:r>
            <a:r>
              <a:rPr kumimoji="1" lang="en-US" altLang="zh-CN" dirty="0" err="1">
                <a:solidFill>
                  <a:srgbClr val="00FA00"/>
                </a:solidFill>
              </a:rPr>
              <a:t>arxiv.org</a:t>
            </a:r>
            <a:r>
              <a:rPr kumimoji="1" lang="en-US" altLang="zh-CN" dirty="0">
                <a:solidFill>
                  <a:srgbClr val="00FA00"/>
                </a:solidFill>
              </a:rPr>
              <a:t>/abs/1807.07928</a:t>
            </a:r>
            <a:endParaRPr lang="zh-CN" altLang="en-US" dirty="0">
              <a:solidFill>
                <a:srgbClr val="00FA00"/>
              </a:solidFill>
            </a:endParaRPr>
          </a:p>
        </p:txBody>
      </p:sp>
      <p:sp>
        <p:nvSpPr>
          <p:cNvPr id="20" name="矩形 19">
            <a:extLst>
              <a:ext uri="{FF2B5EF4-FFF2-40B4-BE49-F238E27FC236}">
                <a16:creationId xmlns:a16="http://schemas.microsoft.com/office/drawing/2014/main" id="{24A45D62-46D2-3142-B74B-A5F98DAF1C75}"/>
              </a:ext>
            </a:extLst>
          </p:cNvPr>
          <p:cNvSpPr/>
          <p:nvPr/>
        </p:nvSpPr>
        <p:spPr>
          <a:xfrm>
            <a:off x="6529949" y="5274470"/>
            <a:ext cx="3431452"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Operational</a:t>
            </a:r>
            <a:r>
              <a:rPr kumimoji="1" lang="zh-CN" altLang="en-US" sz="2000" dirty="0">
                <a:solidFill>
                  <a:srgbClr val="374154"/>
                </a:solidFill>
                <a:latin typeface="Gill Sans MT" panose="020B0502020104020203" pitchFamily="34" charset="0"/>
              </a:rPr>
              <a:t> </a:t>
            </a:r>
            <a:r>
              <a:rPr kumimoji="1" lang="en-US" altLang="zh-CN" sz="2000" dirty="0">
                <a:solidFill>
                  <a:srgbClr val="374154"/>
                </a:solidFill>
                <a:latin typeface="Gill Sans MT" panose="020B0502020104020203" pitchFamily="34" charset="0"/>
              </a:rPr>
              <a:t>intensity(ops/byte)</a:t>
            </a:r>
            <a:endParaRPr lang="zh-CN" altLang="en-US" sz="2000" dirty="0">
              <a:solidFill>
                <a:srgbClr val="374154"/>
              </a:solidFill>
              <a:latin typeface="Gill Sans MT" panose="020B0502020104020203" pitchFamily="34" charset="0"/>
            </a:endParaRPr>
          </a:p>
        </p:txBody>
      </p:sp>
      <p:sp>
        <p:nvSpPr>
          <p:cNvPr id="21" name="矩形 20">
            <a:extLst>
              <a:ext uri="{FF2B5EF4-FFF2-40B4-BE49-F238E27FC236}">
                <a16:creationId xmlns:a16="http://schemas.microsoft.com/office/drawing/2014/main" id="{EBCF145D-C9A5-C344-B85D-2F0338EB055D}"/>
              </a:ext>
            </a:extLst>
          </p:cNvPr>
          <p:cNvSpPr/>
          <p:nvPr/>
        </p:nvSpPr>
        <p:spPr>
          <a:xfrm>
            <a:off x="1134168" y="1563233"/>
            <a:ext cx="1538563"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MAC/Cycle</a:t>
            </a:r>
            <a:endParaRPr lang="zh-CN" altLang="en-US" sz="2000" b="1" dirty="0">
              <a:solidFill>
                <a:srgbClr val="374154"/>
              </a:solidFill>
              <a:latin typeface="Gill Sans MT" panose="020B0502020104020203" pitchFamily="34" charset="0"/>
            </a:endParaRPr>
          </a:p>
        </p:txBody>
      </p:sp>
      <p:cxnSp>
        <p:nvCxnSpPr>
          <p:cNvPr id="7" name="直线箭头连接符 6">
            <a:extLst>
              <a:ext uri="{FF2B5EF4-FFF2-40B4-BE49-F238E27FC236}">
                <a16:creationId xmlns:a16="http://schemas.microsoft.com/office/drawing/2014/main" id="{8C51B47C-868E-724E-BD80-F8F7ACE0D44F}"/>
              </a:ext>
            </a:extLst>
          </p:cNvPr>
          <p:cNvCxnSpPr>
            <a:cxnSpLocks/>
          </p:cNvCxnSpPr>
          <p:nvPr/>
        </p:nvCxnSpPr>
        <p:spPr bwMode="auto">
          <a:xfrm>
            <a:off x="1827218" y="5850534"/>
            <a:ext cx="4991243" cy="0"/>
          </a:xfrm>
          <a:prstGeom prst="straightConnector1">
            <a:avLst/>
          </a:prstGeom>
          <a:noFill/>
          <a:ln w="38100" cap="flat" cmpd="sng" algn="ctr">
            <a:solidFill>
              <a:srgbClr val="34393C"/>
            </a:solidFill>
            <a:prstDash val="solid"/>
            <a:round/>
            <a:headEnd type="none" w="med" len="med"/>
            <a:tailEnd type="triangle"/>
          </a:ln>
          <a:effectLst/>
        </p:spPr>
      </p:cxnSp>
      <p:cxnSp>
        <p:nvCxnSpPr>
          <p:cNvPr id="9" name="直线箭头连接符 8">
            <a:extLst>
              <a:ext uri="{FF2B5EF4-FFF2-40B4-BE49-F238E27FC236}">
                <a16:creationId xmlns:a16="http://schemas.microsoft.com/office/drawing/2014/main" id="{100992CE-A948-9941-881D-5DC3B0F1BECE}"/>
              </a:ext>
            </a:extLst>
          </p:cNvPr>
          <p:cNvCxnSpPr>
            <a:cxnSpLocks/>
          </p:cNvCxnSpPr>
          <p:nvPr/>
        </p:nvCxnSpPr>
        <p:spPr bwMode="auto">
          <a:xfrm flipV="1">
            <a:off x="1878196" y="1918572"/>
            <a:ext cx="0" cy="4029548"/>
          </a:xfrm>
          <a:prstGeom prst="straightConnector1">
            <a:avLst/>
          </a:prstGeom>
          <a:noFill/>
          <a:ln w="38100" cap="flat" cmpd="sng" algn="ctr">
            <a:solidFill>
              <a:srgbClr val="34393C"/>
            </a:solidFill>
            <a:prstDash val="solid"/>
            <a:round/>
            <a:headEnd type="none" w="med" len="med"/>
            <a:tailEnd type="triangle"/>
          </a:ln>
          <a:effectLst/>
        </p:spPr>
      </p:cxnSp>
      <p:cxnSp>
        <p:nvCxnSpPr>
          <p:cNvPr id="22" name="直线连接符 21">
            <a:extLst>
              <a:ext uri="{FF2B5EF4-FFF2-40B4-BE49-F238E27FC236}">
                <a16:creationId xmlns:a16="http://schemas.microsoft.com/office/drawing/2014/main" id="{A5D1A81C-34FE-824C-8272-F6F14489A266}"/>
              </a:ext>
            </a:extLst>
          </p:cNvPr>
          <p:cNvCxnSpPr>
            <a:cxnSpLocks/>
          </p:cNvCxnSpPr>
          <p:nvPr/>
        </p:nvCxnSpPr>
        <p:spPr bwMode="auto">
          <a:xfrm>
            <a:off x="1878196" y="3118153"/>
            <a:ext cx="979825"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24" name="矩形 23">
            <a:extLst>
              <a:ext uri="{FF2B5EF4-FFF2-40B4-BE49-F238E27FC236}">
                <a16:creationId xmlns:a16="http://schemas.microsoft.com/office/drawing/2014/main" id="{0FD77302-814F-9E40-A33C-CD32A5C1E2E0}"/>
              </a:ext>
            </a:extLst>
          </p:cNvPr>
          <p:cNvSpPr/>
          <p:nvPr/>
        </p:nvSpPr>
        <p:spPr>
          <a:xfrm>
            <a:off x="249927" y="2851126"/>
            <a:ext cx="1577291" cy="646331"/>
          </a:xfrm>
          <a:prstGeom prst="rect">
            <a:avLst/>
          </a:prstGeom>
        </p:spPr>
        <p:txBody>
          <a:bodyPr wrap="none">
            <a:spAutoFit/>
          </a:bodyPr>
          <a:lstStyle/>
          <a:p>
            <a:pPr algn="r"/>
            <a:r>
              <a:rPr kumimoji="1" lang="en-US" altLang="zh-CN" b="1" dirty="0">
                <a:solidFill>
                  <a:srgbClr val="374154"/>
                </a:solidFill>
                <a:latin typeface="Gill Sans MT" panose="020B0502020104020203" pitchFamily="34" charset="0"/>
              </a:rPr>
              <a:t>Peak</a:t>
            </a:r>
          </a:p>
          <a:p>
            <a:pPr algn="r"/>
            <a:r>
              <a:rPr kumimoji="1" lang="en-US" altLang="zh-CN" b="1" dirty="0">
                <a:solidFill>
                  <a:srgbClr val="374154"/>
                </a:solidFill>
                <a:latin typeface="Gill Sans MT" panose="020B0502020104020203" pitchFamily="34" charset="0"/>
              </a:rPr>
              <a:t>Performance</a:t>
            </a:r>
            <a:endParaRPr lang="zh-CN" altLang="en-US" b="1" dirty="0">
              <a:solidFill>
                <a:srgbClr val="374154"/>
              </a:solidFill>
              <a:latin typeface="Gill Sans MT" panose="020B0502020104020203" pitchFamily="34" charset="0"/>
            </a:endParaRPr>
          </a:p>
        </p:txBody>
      </p:sp>
      <p:sp>
        <p:nvSpPr>
          <p:cNvPr id="36" name="矩形 35">
            <a:extLst>
              <a:ext uri="{FF2B5EF4-FFF2-40B4-BE49-F238E27FC236}">
                <a16:creationId xmlns:a16="http://schemas.microsoft.com/office/drawing/2014/main" id="{1DCA91EF-DE99-D946-8E51-303E76B7DA3D}"/>
              </a:ext>
            </a:extLst>
          </p:cNvPr>
          <p:cNvSpPr/>
          <p:nvPr/>
        </p:nvSpPr>
        <p:spPr>
          <a:xfrm>
            <a:off x="6181583" y="2956882"/>
            <a:ext cx="512550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Number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of</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(Theoretical</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Peak</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Performance)</a:t>
            </a:r>
          </a:p>
        </p:txBody>
      </p:sp>
      <p:cxnSp>
        <p:nvCxnSpPr>
          <p:cNvPr id="23" name="直线箭头连接符 22">
            <a:extLst>
              <a:ext uri="{FF2B5EF4-FFF2-40B4-BE49-F238E27FC236}">
                <a16:creationId xmlns:a16="http://schemas.microsoft.com/office/drawing/2014/main" id="{44AC30B1-75A7-A44A-B587-5926DFF1F232}"/>
              </a:ext>
            </a:extLst>
          </p:cNvPr>
          <p:cNvCxnSpPr>
            <a:cxnSpLocks/>
          </p:cNvCxnSpPr>
          <p:nvPr/>
        </p:nvCxnSpPr>
        <p:spPr bwMode="auto">
          <a:xfrm flipV="1">
            <a:off x="2548809" y="2636912"/>
            <a:ext cx="0" cy="1008112"/>
          </a:xfrm>
          <a:prstGeom prst="straightConnector1">
            <a:avLst/>
          </a:prstGeom>
          <a:noFill/>
          <a:ln w="57150" cap="flat" cmpd="sng" algn="ctr">
            <a:solidFill>
              <a:srgbClr val="C00000"/>
            </a:solidFill>
            <a:prstDash val="solid"/>
            <a:round/>
            <a:headEnd type="none" w="med" len="med"/>
            <a:tailEnd type="triangle"/>
          </a:ln>
          <a:effectLst/>
        </p:spPr>
      </p:cxnSp>
      <p:cxnSp>
        <p:nvCxnSpPr>
          <p:cNvPr id="25" name="直线箭头连接符 24">
            <a:extLst>
              <a:ext uri="{FF2B5EF4-FFF2-40B4-BE49-F238E27FC236}">
                <a16:creationId xmlns:a16="http://schemas.microsoft.com/office/drawing/2014/main" id="{1F19F0A2-D059-1D4C-BED8-395D9404D70C}"/>
              </a:ext>
            </a:extLst>
          </p:cNvPr>
          <p:cNvCxnSpPr>
            <a:cxnSpLocks/>
          </p:cNvCxnSpPr>
          <p:nvPr/>
        </p:nvCxnSpPr>
        <p:spPr bwMode="auto">
          <a:xfrm flipV="1">
            <a:off x="4802237" y="2636912"/>
            <a:ext cx="0" cy="1008112"/>
          </a:xfrm>
          <a:prstGeom prst="straightConnector1">
            <a:avLst/>
          </a:prstGeom>
          <a:noFill/>
          <a:ln w="57150" cap="flat" cmpd="sng" algn="ctr">
            <a:solidFill>
              <a:srgbClr val="00B050"/>
            </a:solidFill>
            <a:prstDash val="solid"/>
            <a:round/>
            <a:headEnd type="none" w="med" len="med"/>
            <a:tailEnd type="triangle"/>
          </a:ln>
          <a:effectLst/>
        </p:spPr>
      </p:cxnSp>
      <p:sp>
        <p:nvSpPr>
          <p:cNvPr id="26" name="矩形 25">
            <a:extLst>
              <a:ext uri="{FF2B5EF4-FFF2-40B4-BE49-F238E27FC236}">
                <a16:creationId xmlns:a16="http://schemas.microsoft.com/office/drawing/2014/main" id="{613B3FDD-02F9-BE46-995A-8A2698A41B05}"/>
              </a:ext>
            </a:extLst>
          </p:cNvPr>
          <p:cNvSpPr/>
          <p:nvPr/>
        </p:nvSpPr>
        <p:spPr>
          <a:xfrm>
            <a:off x="1962836" y="1990581"/>
            <a:ext cx="1693092" cy="646331"/>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Bandwidth(BW)</a:t>
            </a:r>
          </a:p>
          <a:p>
            <a:pPr algn="ctr"/>
            <a:r>
              <a:rPr kumimoji="1" lang="en-US" altLang="zh-CN" dirty="0">
                <a:solidFill>
                  <a:srgbClr val="374154"/>
                </a:solidFill>
                <a:latin typeface="Gill Sans MT" panose="020B0502020104020203" pitchFamily="34" charset="0"/>
              </a:rPr>
              <a:t>Bounded</a:t>
            </a:r>
            <a:endParaRPr lang="zh-CN" altLang="en-US" dirty="0">
              <a:solidFill>
                <a:srgbClr val="374154"/>
              </a:solidFill>
              <a:latin typeface="Gill Sans MT" panose="020B0502020104020203" pitchFamily="34" charset="0"/>
            </a:endParaRPr>
          </a:p>
        </p:txBody>
      </p:sp>
      <p:sp>
        <p:nvSpPr>
          <p:cNvPr id="27" name="矩形 26">
            <a:extLst>
              <a:ext uri="{FF2B5EF4-FFF2-40B4-BE49-F238E27FC236}">
                <a16:creationId xmlns:a16="http://schemas.microsoft.com/office/drawing/2014/main" id="{7024A922-80CE-5747-9CC7-0E3DCED95D2D}"/>
              </a:ext>
            </a:extLst>
          </p:cNvPr>
          <p:cNvSpPr/>
          <p:nvPr/>
        </p:nvSpPr>
        <p:spPr>
          <a:xfrm>
            <a:off x="4307175" y="1977194"/>
            <a:ext cx="1071126" cy="646331"/>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Compute</a:t>
            </a:r>
          </a:p>
          <a:p>
            <a:pPr algn="ctr"/>
            <a:r>
              <a:rPr kumimoji="1" lang="en-US" altLang="zh-CN" dirty="0">
                <a:solidFill>
                  <a:srgbClr val="374154"/>
                </a:solidFill>
                <a:latin typeface="Gill Sans MT" panose="020B0502020104020203" pitchFamily="34" charset="0"/>
              </a:rPr>
              <a:t>Bounded</a:t>
            </a:r>
            <a:endParaRPr lang="zh-CN" altLang="en-US" dirty="0">
              <a:solidFill>
                <a:srgbClr val="374154"/>
              </a:solidFill>
              <a:latin typeface="Gill Sans MT" panose="020B0502020104020203" pitchFamily="34" charset="0"/>
            </a:endParaRPr>
          </a:p>
        </p:txBody>
      </p:sp>
      <p:sp>
        <p:nvSpPr>
          <p:cNvPr id="28" name="矩形 27">
            <a:extLst>
              <a:ext uri="{FF2B5EF4-FFF2-40B4-BE49-F238E27FC236}">
                <a16:creationId xmlns:a16="http://schemas.microsoft.com/office/drawing/2014/main" id="{39270F30-08C0-B042-9D62-AD28DB3B4F99}"/>
              </a:ext>
            </a:extLst>
          </p:cNvPr>
          <p:cNvSpPr/>
          <p:nvPr/>
        </p:nvSpPr>
        <p:spPr>
          <a:xfrm>
            <a:off x="2553986" y="4184317"/>
            <a:ext cx="1207382" cy="369332"/>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BW</a:t>
            </a:r>
            <a:r>
              <a:rPr kumimoji="1" lang="zh-CN" altLang="en-US" dirty="0">
                <a:solidFill>
                  <a:srgbClr val="374154"/>
                </a:solidFill>
                <a:latin typeface="Gill Sans MT" panose="020B0502020104020203" pitchFamily="34" charset="0"/>
              </a:rPr>
              <a:t> </a:t>
            </a:r>
            <a:r>
              <a:rPr kumimoji="1" lang="en-US" altLang="zh-CN" dirty="0">
                <a:solidFill>
                  <a:srgbClr val="374154"/>
                </a:solidFill>
                <a:latin typeface="Gill Sans MT" panose="020B0502020104020203" pitchFamily="34" charset="0"/>
              </a:rPr>
              <a:t>to</a:t>
            </a:r>
            <a:r>
              <a:rPr kumimoji="1" lang="zh-CN" altLang="en-US" dirty="0">
                <a:solidFill>
                  <a:srgbClr val="374154"/>
                </a:solidFill>
                <a:latin typeface="Gill Sans MT" panose="020B0502020104020203" pitchFamily="34" charset="0"/>
              </a:rPr>
              <a:t> </a:t>
            </a:r>
            <a:r>
              <a:rPr kumimoji="1" lang="en-US" altLang="zh-CN" dirty="0">
                <a:solidFill>
                  <a:srgbClr val="374154"/>
                </a:solidFill>
                <a:latin typeface="Gill Sans MT" panose="020B0502020104020203" pitchFamily="34" charset="0"/>
              </a:rPr>
              <a:t>PEs</a:t>
            </a:r>
            <a:endParaRPr lang="zh-CN" altLang="en-US" dirty="0">
              <a:solidFill>
                <a:srgbClr val="374154"/>
              </a:solidFill>
              <a:latin typeface="Gill Sans MT" panose="020B0502020104020203" pitchFamily="34" charset="0"/>
            </a:endParaRPr>
          </a:p>
        </p:txBody>
      </p:sp>
      <p:sp>
        <p:nvSpPr>
          <p:cNvPr id="32" name="矩形 31">
            <a:extLst>
              <a:ext uri="{FF2B5EF4-FFF2-40B4-BE49-F238E27FC236}">
                <a16:creationId xmlns:a16="http://schemas.microsoft.com/office/drawing/2014/main" id="{5A1ECE65-7305-AB4D-B794-2D51ADF95AB1}"/>
              </a:ext>
            </a:extLst>
          </p:cNvPr>
          <p:cNvSpPr/>
          <p:nvPr/>
        </p:nvSpPr>
        <p:spPr>
          <a:xfrm>
            <a:off x="7129341" y="5633298"/>
            <a:ext cx="1397498"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MAC/data</a:t>
            </a:r>
            <a:endParaRPr lang="zh-CN" altLang="en-US" sz="2000" b="1" dirty="0">
              <a:solidFill>
                <a:srgbClr val="374154"/>
              </a:solidFill>
              <a:latin typeface="Gill Sans MT" panose="020B0502020104020203" pitchFamily="34" charset="0"/>
            </a:endParaRPr>
          </a:p>
        </p:txBody>
      </p:sp>
      <p:sp>
        <p:nvSpPr>
          <p:cNvPr id="37" name="矩形 36">
            <a:extLst>
              <a:ext uri="{FF2B5EF4-FFF2-40B4-BE49-F238E27FC236}">
                <a16:creationId xmlns:a16="http://schemas.microsoft.com/office/drawing/2014/main" id="{D5FD5002-889F-CE4D-ADCC-F1FD7216E7FA}"/>
              </a:ext>
            </a:extLst>
          </p:cNvPr>
          <p:cNvSpPr/>
          <p:nvPr/>
        </p:nvSpPr>
        <p:spPr>
          <a:xfrm>
            <a:off x="737629" y="1196752"/>
            <a:ext cx="2450414"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Performance(ops/sec)</a:t>
            </a:r>
            <a:endParaRPr lang="zh-CN" altLang="en-US" sz="2000" dirty="0">
              <a:solidFill>
                <a:srgbClr val="374154"/>
              </a:solidFill>
              <a:latin typeface="Gill Sans MT" panose="020B0502020104020203" pitchFamily="34" charset="0"/>
            </a:endParaRPr>
          </a:p>
        </p:txBody>
      </p:sp>
      <p:sp>
        <p:nvSpPr>
          <p:cNvPr id="38" name="矩形 37">
            <a:extLst>
              <a:ext uri="{FF2B5EF4-FFF2-40B4-BE49-F238E27FC236}">
                <a16:creationId xmlns:a16="http://schemas.microsoft.com/office/drawing/2014/main" id="{8A6A9547-776C-6C48-8E3F-CD19CFED5821}"/>
              </a:ext>
            </a:extLst>
          </p:cNvPr>
          <p:cNvSpPr/>
          <p:nvPr/>
        </p:nvSpPr>
        <p:spPr>
          <a:xfrm>
            <a:off x="2368108" y="5934289"/>
            <a:ext cx="1018227" cy="369332"/>
          </a:xfrm>
          <a:prstGeom prst="rect">
            <a:avLst/>
          </a:prstGeom>
        </p:spPr>
        <p:txBody>
          <a:bodyPr wrap="none">
            <a:spAutoFit/>
          </a:bodyPr>
          <a:lstStyle/>
          <a:p>
            <a:pPr algn="ctr"/>
            <a:r>
              <a:rPr kumimoji="1" lang="en-US" altLang="zh-CN" b="1" dirty="0">
                <a:solidFill>
                  <a:srgbClr val="C00000"/>
                </a:solidFill>
                <a:latin typeface="Gill Sans MT" panose="020B0502020104020203" pitchFamily="34" charset="0"/>
              </a:rPr>
              <a:t>optimal</a:t>
            </a:r>
            <a:endParaRPr lang="zh-CN" altLang="en-US" b="1" dirty="0">
              <a:solidFill>
                <a:srgbClr val="C00000"/>
              </a:solidFill>
              <a:latin typeface="Gill Sans MT" panose="020B0502020104020203" pitchFamily="34" charset="0"/>
            </a:endParaRPr>
          </a:p>
        </p:txBody>
      </p:sp>
      <p:cxnSp>
        <p:nvCxnSpPr>
          <p:cNvPr id="39" name="直线连接符 38">
            <a:extLst>
              <a:ext uri="{FF2B5EF4-FFF2-40B4-BE49-F238E27FC236}">
                <a16:creationId xmlns:a16="http://schemas.microsoft.com/office/drawing/2014/main" id="{824237D1-BB3B-9748-A9B5-3062125C74D7}"/>
              </a:ext>
            </a:extLst>
          </p:cNvPr>
          <p:cNvCxnSpPr>
            <a:cxnSpLocks/>
            <a:stCxn id="3" idx="3"/>
            <a:endCxn id="3" idx="0"/>
          </p:cNvCxnSpPr>
          <p:nvPr/>
        </p:nvCxnSpPr>
        <p:spPr bwMode="auto">
          <a:xfrm flipV="1">
            <a:off x="2883274" y="3144931"/>
            <a:ext cx="0" cy="2732341"/>
          </a:xfrm>
          <a:prstGeom prst="line">
            <a:avLst/>
          </a:prstGeom>
          <a:noFill/>
          <a:ln w="38100" cap="flat" cmpd="sng" algn="ctr">
            <a:solidFill>
              <a:schemeClr val="tx2">
                <a:lumMod val="40000"/>
                <a:lumOff val="60000"/>
              </a:schemeClr>
            </a:solidFill>
            <a:prstDash val="sysDot"/>
            <a:round/>
            <a:headEnd type="none" w="med" len="med"/>
            <a:tailEnd type="none" w="med" len="med"/>
          </a:ln>
          <a:effectLst/>
        </p:spPr>
      </p:cxnSp>
    </p:spTree>
    <p:extLst>
      <p:ext uri="{BB962C8B-B14F-4D97-AF65-F5344CB8AC3E}">
        <p14:creationId xmlns:p14="http://schemas.microsoft.com/office/powerpoint/2010/main" val="394254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45F79DF-FA19-3946-8B32-DF299E2A1C9B}"/>
              </a:ext>
            </a:extLst>
          </p:cNvPr>
          <p:cNvSpPr>
            <a:spLocks noGrp="1"/>
          </p:cNvSpPr>
          <p:nvPr>
            <p:ph type="title"/>
          </p:nvPr>
        </p:nvSpPr>
        <p:spPr/>
        <p:txBody>
          <a:bodyPr/>
          <a:lstStyle/>
          <a:p>
            <a:r>
              <a:rPr lang="en-US" altLang="zh-CN" dirty="0"/>
              <a:t>Key</a:t>
            </a:r>
            <a:r>
              <a:rPr lang="zh-CN" altLang="en-US" dirty="0"/>
              <a:t> </a:t>
            </a:r>
            <a:r>
              <a:rPr lang="en-US" altLang="zh-CN" dirty="0"/>
              <a:t>Metrics</a:t>
            </a:r>
            <a:r>
              <a:rPr lang="zh-CN" altLang="en-US" dirty="0"/>
              <a:t> 与计算体系思考 </a:t>
            </a:r>
            <a:r>
              <a:rPr lang="en-US" altLang="zh-CN" dirty="0"/>
              <a:t>I</a:t>
            </a:r>
            <a:endParaRPr lang="zh-CN" altLang="en-US" dirty="0"/>
          </a:p>
        </p:txBody>
      </p:sp>
      <p:sp>
        <p:nvSpPr>
          <p:cNvPr id="8" name="内容占位符 5">
            <a:extLst>
              <a:ext uri="{FF2B5EF4-FFF2-40B4-BE49-F238E27FC236}">
                <a16:creationId xmlns:a16="http://schemas.microsoft.com/office/drawing/2014/main" id="{5146EA26-929A-D043-87D3-72AE3BD6A1DF}"/>
              </a:ext>
            </a:extLst>
          </p:cNvPr>
          <p:cNvSpPr>
            <a:spLocks noGrp="1"/>
          </p:cNvSpPr>
          <p:nvPr>
            <p:ph sz="half" idx="1"/>
          </p:nvPr>
        </p:nvSpPr>
        <p:spPr>
          <a:xfrm>
            <a:off x="623635" y="1340768"/>
            <a:ext cx="10963473" cy="4837662"/>
          </a:xfrm>
          <a:solidFill>
            <a:schemeClr val="bg1"/>
          </a:solidFill>
        </p:spPr>
        <p:txBody>
          <a:bodyPr/>
          <a:lstStyle/>
          <a:p>
            <a:pPr marL="457200" indent="-457200">
              <a:buFont typeface="+mj-lt"/>
              <a:buAutoNum type="arabicPeriod"/>
            </a:pPr>
            <a:r>
              <a:rPr lang="zh-CN" altLang="en-US" sz="2400" b="1" dirty="0">
                <a:latin typeface="Gill Sans MT" panose="020B0502020104020203" pitchFamily="34" charset="0"/>
              </a:rPr>
              <a:t>精度 </a:t>
            </a:r>
            <a:r>
              <a:rPr lang="en-US" altLang="zh-CN" sz="2400" b="1" dirty="0">
                <a:latin typeface="Gill Sans MT" panose="020B0502020104020203" pitchFamily="34" charset="0"/>
              </a:rPr>
              <a:t>Accuracy</a:t>
            </a:r>
          </a:p>
          <a:p>
            <a:pPr marL="694190" lvl="1" indent="-457200"/>
            <a:r>
              <a:rPr lang="zh-CN" altLang="en-US" sz="2000" dirty="0">
                <a:latin typeface="Gill Sans MT" panose="020B0502020104020203" pitchFamily="34" charset="0"/>
              </a:rPr>
              <a:t>能够处理各类型的无规则数据 </a:t>
            </a:r>
            <a:r>
              <a:rPr lang="en-US" altLang="zh-CN" sz="2000" dirty="0">
                <a:latin typeface="Gill Sans MT" panose="020B0502020104020203" pitchFamily="34" charset="0"/>
              </a:rPr>
              <a:t>&gt;&gt;</a:t>
            </a:r>
            <a:r>
              <a:rPr lang="zh-CN" altLang="en-US" sz="2000" dirty="0">
                <a:latin typeface="Gill Sans MT" panose="020B0502020104020203" pitchFamily="34" charset="0"/>
              </a:rPr>
              <a:t> 异构平台</a:t>
            </a:r>
            <a:endParaRPr lang="en-US" altLang="zh-CN" sz="2000" dirty="0">
              <a:latin typeface="Gill Sans MT" panose="020B0502020104020203" pitchFamily="34" charset="0"/>
            </a:endParaRPr>
          </a:p>
          <a:p>
            <a:pPr marL="694190" lvl="1" indent="-457200"/>
            <a:r>
              <a:rPr lang="zh-CN" altLang="en-US" sz="2000" dirty="0">
                <a:latin typeface="Gill Sans MT" panose="020B0502020104020203" pitchFamily="34" charset="0"/>
              </a:rPr>
              <a:t>能够应对复杂网络模型结构 </a:t>
            </a:r>
            <a:r>
              <a:rPr lang="en-US" altLang="zh-CN" sz="2000" dirty="0">
                <a:latin typeface="Gill Sans MT" panose="020B0502020104020203" pitchFamily="34" charset="0"/>
              </a:rPr>
              <a:t>&gt;&gt;</a:t>
            </a:r>
            <a:r>
              <a:rPr lang="zh-CN" altLang="en-US" sz="2000" dirty="0">
                <a:latin typeface="Gill Sans MT" panose="020B0502020104020203" pitchFamily="34" charset="0"/>
              </a:rPr>
              <a:t> 计算冗余性</a:t>
            </a:r>
            <a:endParaRPr lang="en-US" altLang="zh-CN" sz="2000" dirty="0">
              <a:latin typeface="Gill Sans MT" panose="020B0502020104020203" pitchFamily="34" charset="0"/>
            </a:endParaRPr>
          </a:p>
          <a:p>
            <a:pPr marL="457200" indent="-457200">
              <a:buFont typeface="+mj-lt"/>
              <a:buAutoNum type="arabicPeriod"/>
            </a:pPr>
            <a:r>
              <a:rPr lang="zh-CN" altLang="en-US" sz="2400" b="1" dirty="0">
                <a:latin typeface="Gill Sans MT" panose="020B0502020104020203" pitchFamily="34" charset="0"/>
              </a:rPr>
              <a:t>吞吐量 </a:t>
            </a:r>
            <a:r>
              <a:rPr lang="en-US" altLang="zh-CN" sz="2400" b="1" dirty="0">
                <a:latin typeface="Gill Sans MT" panose="020B0502020104020203" pitchFamily="34" charset="0"/>
              </a:rPr>
              <a:t>Throughout</a:t>
            </a:r>
          </a:p>
          <a:p>
            <a:pPr marL="694190" lvl="1" indent="-457200"/>
            <a:r>
              <a:rPr lang="zh-CN" altLang="en-US" sz="2000" dirty="0">
                <a:latin typeface="Gill Sans MT" panose="020B0502020104020203" pitchFamily="34" charset="0"/>
              </a:rPr>
              <a:t>除了峰值算力，看 </a:t>
            </a:r>
            <a:r>
              <a:rPr lang="en-US" altLang="zh-CN" sz="2000" dirty="0">
                <a:latin typeface="Gill Sans MT" panose="020B0502020104020203" pitchFamily="34" charset="0"/>
              </a:rPr>
              <a:t>PE</a:t>
            </a:r>
            <a:r>
              <a:rPr lang="zh-CN" altLang="en-US" sz="2000" dirty="0">
                <a:latin typeface="Gill Sans MT" panose="020B0502020104020203" pitchFamily="34" charset="0"/>
              </a:rPr>
              <a:t> 的平均利用率 </a:t>
            </a:r>
            <a:r>
              <a:rPr lang="en-US" altLang="zh-CN" sz="2000" dirty="0">
                <a:latin typeface="Gill Sans MT" panose="020B0502020104020203" pitchFamily="34" charset="0"/>
              </a:rPr>
              <a:t>&gt;&gt;</a:t>
            </a:r>
            <a:r>
              <a:rPr lang="zh-CN" altLang="en-US" sz="2000" dirty="0">
                <a:latin typeface="Gill Sans MT" panose="020B0502020104020203" pitchFamily="34" charset="0"/>
              </a:rPr>
              <a:t> 负载均衡</a:t>
            </a:r>
            <a:endParaRPr lang="en-US" altLang="zh-CN" sz="2000" dirty="0">
              <a:latin typeface="Gill Sans MT" panose="020B0502020104020203" pitchFamily="34" charset="0"/>
            </a:endParaRPr>
          </a:p>
          <a:p>
            <a:pPr marL="694190" lvl="1" indent="-457200"/>
            <a:r>
              <a:rPr lang="en-US" altLang="zh-CN" sz="2000" dirty="0">
                <a:latin typeface="Gill Sans MT" panose="020B0502020104020203" pitchFamily="34" charset="0"/>
              </a:rPr>
              <a:t>SOTA</a:t>
            </a:r>
            <a:r>
              <a:rPr lang="zh-CN" altLang="en-US" sz="2000" dirty="0">
                <a:latin typeface="Gill Sans MT" panose="020B0502020104020203" pitchFamily="34" charset="0"/>
              </a:rPr>
              <a:t>网络模型的运行时间 </a:t>
            </a:r>
            <a:r>
              <a:rPr lang="en-US" altLang="zh-CN" sz="2000" dirty="0">
                <a:latin typeface="Gill Sans MT" panose="020B0502020104020203" pitchFamily="34" charset="0"/>
              </a:rPr>
              <a:t>&gt;&gt;</a:t>
            </a:r>
            <a:r>
              <a:rPr lang="zh-CN" altLang="en-US" sz="2000" dirty="0">
                <a:latin typeface="Gill Sans MT" panose="020B0502020104020203" pitchFamily="34" charset="0"/>
              </a:rPr>
              <a:t> </a:t>
            </a:r>
            <a:r>
              <a:rPr lang="en-US" altLang="zh-CN" sz="2000" dirty="0">
                <a:latin typeface="Gill Sans MT" panose="020B0502020104020203" pitchFamily="34" charset="0"/>
              </a:rPr>
              <a:t>MLPerf</a:t>
            </a:r>
          </a:p>
          <a:p>
            <a:pPr marL="457200" indent="-457200">
              <a:buFont typeface="+mj-lt"/>
              <a:buAutoNum type="arabicPeriod"/>
            </a:pPr>
            <a:r>
              <a:rPr lang="zh-CN" altLang="en-US" sz="2400" b="1" dirty="0">
                <a:latin typeface="Gill Sans MT" panose="020B0502020104020203" pitchFamily="34" charset="0"/>
              </a:rPr>
              <a:t>时延 </a:t>
            </a:r>
            <a:r>
              <a:rPr lang="en-US" altLang="zh-CN" sz="2400" b="1" dirty="0">
                <a:latin typeface="Gill Sans MT" panose="020B0502020104020203" pitchFamily="34" charset="0"/>
              </a:rPr>
              <a:t>Latency</a:t>
            </a:r>
          </a:p>
          <a:p>
            <a:pPr marL="522740" lvl="1" indent="-285750"/>
            <a:r>
              <a:rPr lang="zh-CN" altLang="en-US" sz="2000" dirty="0">
                <a:latin typeface="Gill Sans MT" panose="020B0502020104020203" pitchFamily="34" charset="0"/>
              </a:rPr>
              <a:t>通信时延对 </a:t>
            </a:r>
            <a:r>
              <a:rPr lang="en-US" altLang="zh-CN" sz="2000" dirty="0">
                <a:latin typeface="Gill Sans MT" panose="020B0502020104020203" pitchFamily="34" charset="0"/>
              </a:rPr>
              <a:t>MACs</a:t>
            </a:r>
            <a:r>
              <a:rPr lang="zh-CN" altLang="en-US" sz="2000" dirty="0">
                <a:latin typeface="Gill Sans MT" panose="020B0502020104020203" pitchFamily="34" charset="0"/>
              </a:rPr>
              <a:t> 的影响 </a:t>
            </a:r>
            <a:r>
              <a:rPr lang="en-US" altLang="zh-CN" sz="2000" dirty="0">
                <a:latin typeface="Gill Sans MT" panose="020B0502020104020203" pitchFamily="34" charset="0"/>
              </a:rPr>
              <a:t>&gt;&gt;</a:t>
            </a:r>
            <a:r>
              <a:rPr lang="zh-CN" altLang="en-US" sz="2000" dirty="0">
                <a:latin typeface="Gill Sans MT" panose="020B0502020104020203" pitchFamily="34" charset="0"/>
              </a:rPr>
              <a:t> 优化带宽</a:t>
            </a:r>
            <a:endParaRPr lang="en-US" altLang="zh-CN" sz="2000" dirty="0">
              <a:latin typeface="Gill Sans MT" panose="020B0502020104020203" pitchFamily="34" charset="0"/>
            </a:endParaRPr>
          </a:p>
          <a:p>
            <a:pPr marL="522740" lvl="1" indent="-285750"/>
            <a:r>
              <a:rPr lang="en-US" altLang="zh-CN" sz="2000" dirty="0">
                <a:latin typeface="Gill Sans MT" panose="020B0502020104020203" pitchFamily="34" charset="0"/>
              </a:rPr>
              <a:t>Batch</a:t>
            </a:r>
            <a:r>
              <a:rPr lang="zh-CN" altLang="en-US" sz="2000" dirty="0">
                <a:latin typeface="Gill Sans MT" panose="020B0502020104020203" pitchFamily="34" charset="0"/>
              </a:rPr>
              <a:t> </a:t>
            </a:r>
            <a:r>
              <a:rPr lang="en-US" altLang="zh-CN" sz="2000" dirty="0">
                <a:latin typeface="Gill Sans MT" panose="020B0502020104020203" pitchFamily="34" charset="0"/>
              </a:rPr>
              <a:t>Size</a:t>
            </a:r>
            <a:r>
              <a:rPr lang="zh-CN" altLang="en-US" sz="2000" dirty="0">
                <a:latin typeface="Gill Sans MT" panose="020B0502020104020203" pitchFamily="34" charset="0"/>
              </a:rPr>
              <a:t> 大小与内存大小 </a:t>
            </a:r>
            <a:r>
              <a:rPr lang="en-US" altLang="zh-CN" sz="2000" dirty="0">
                <a:latin typeface="Gill Sans MT" panose="020B0502020104020203" pitchFamily="34" charset="0"/>
              </a:rPr>
              <a:t>&gt;&gt;</a:t>
            </a:r>
            <a:r>
              <a:rPr lang="zh-CN" altLang="en-US" sz="2000" dirty="0">
                <a:latin typeface="Gill Sans MT" panose="020B0502020104020203" pitchFamily="34" charset="0"/>
              </a:rPr>
              <a:t> 多级缓存设计</a:t>
            </a:r>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1032286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45F79DF-FA19-3946-8B32-DF299E2A1C9B}"/>
              </a:ext>
            </a:extLst>
          </p:cNvPr>
          <p:cNvSpPr>
            <a:spLocks noGrp="1"/>
          </p:cNvSpPr>
          <p:nvPr>
            <p:ph type="title"/>
          </p:nvPr>
        </p:nvSpPr>
        <p:spPr/>
        <p:txBody>
          <a:bodyPr/>
          <a:lstStyle/>
          <a:p>
            <a:r>
              <a:rPr lang="en-US" altLang="zh-CN" dirty="0"/>
              <a:t>Key</a:t>
            </a:r>
            <a:r>
              <a:rPr lang="zh-CN" altLang="en-US" dirty="0"/>
              <a:t> </a:t>
            </a:r>
            <a:r>
              <a:rPr lang="en-US" altLang="zh-CN" dirty="0"/>
              <a:t>Metrics</a:t>
            </a:r>
            <a:r>
              <a:rPr lang="zh-CN" altLang="en-US" dirty="0"/>
              <a:t> 与计算体系思考 </a:t>
            </a:r>
            <a:r>
              <a:rPr lang="en-US" altLang="zh-CN" dirty="0"/>
              <a:t>II</a:t>
            </a:r>
            <a:endParaRPr lang="zh-CN" altLang="en-US" dirty="0"/>
          </a:p>
        </p:txBody>
      </p:sp>
      <p:sp>
        <p:nvSpPr>
          <p:cNvPr id="8" name="内容占位符 5">
            <a:extLst>
              <a:ext uri="{FF2B5EF4-FFF2-40B4-BE49-F238E27FC236}">
                <a16:creationId xmlns:a16="http://schemas.microsoft.com/office/drawing/2014/main" id="{5146EA26-929A-D043-87D3-72AE3BD6A1DF}"/>
              </a:ext>
            </a:extLst>
          </p:cNvPr>
          <p:cNvSpPr>
            <a:spLocks noGrp="1"/>
          </p:cNvSpPr>
          <p:nvPr>
            <p:ph sz="half" idx="1"/>
          </p:nvPr>
        </p:nvSpPr>
        <p:spPr>
          <a:xfrm>
            <a:off x="623635" y="1340768"/>
            <a:ext cx="10963473" cy="4896544"/>
          </a:xfrm>
          <a:noFill/>
        </p:spPr>
        <p:txBody>
          <a:bodyPr/>
          <a:lstStyle/>
          <a:p>
            <a:pPr marL="457200" indent="-457200">
              <a:buFont typeface="+mj-lt"/>
              <a:buAutoNum type="arabicPeriod" startAt="4"/>
            </a:pPr>
            <a:r>
              <a:rPr lang="zh-CN" altLang="en-US" sz="2400" b="1" dirty="0">
                <a:latin typeface="Gill Sans MT" panose="020B0502020104020203" pitchFamily="34" charset="0"/>
              </a:rPr>
              <a:t>能耗 </a:t>
            </a:r>
            <a:r>
              <a:rPr lang="en-US" altLang="zh-CN" sz="2400" b="1" dirty="0">
                <a:latin typeface="Gill Sans MT" panose="020B0502020104020203" pitchFamily="34" charset="0"/>
              </a:rPr>
              <a:t>Energy</a:t>
            </a:r>
          </a:p>
          <a:p>
            <a:pPr marL="694190" lvl="1" indent="-457200"/>
            <a:r>
              <a:rPr lang="zh-CN" altLang="en-US" sz="2000" dirty="0">
                <a:latin typeface="Gill Sans MT" panose="020B0502020104020203" pitchFamily="34" charset="0"/>
              </a:rPr>
              <a:t>执行</a:t>
            </a:r>
            <a:r>
              <a:rPr lang="en-US" altLang="zh-CN" sz="2000" dirty="0">
                <a:latin typeface="Gill Sans MT" panose="020B0502020104020203" pitchFamily="34" charset="0"/>
              </a:rPr>
              <a:t>SOTA</a:t>
            </a:r>
            <a:r>
              <a:rPr lang="zh-CN" altLang="en-US" sz="2000" dirty="0">
                <a:latin typeface="Gill Sans MT" panose="020B0502020104020203" pitchFamily="34" charset="0"/>
              </a:rPr>
              <a:t>网络模型时候 </a:t>
            </a:r>
            <a:r>
              <a:rPr lang="en-US" altLang="zh-CN" sz="2000" dirty="0">
                <a:latin typeface="Gill Sans MT" panose="020B0502020104020203" pitchFamily="34" charset="0"/>
              </a:rPr>
              <a:t>Ops/W</a:t>
            </a:r>
            <a:r>
              <a:rPr lang="zh-CN" altLang="en-US" sz="2000" dirty="0">
                <a:latin typeface="Gill Sans MT" panose="020B0502020104020203" pitchFamily="34" charset="0"/>
              </a:rPr>
              <a:t> </a:t>
            </a:r>
            <a:r>
              <a:rPr lang="en-US" altLang="zh-CN" sz="2000" dirty="0">
                <a:latin typeface="Gill Sans MT" panose="020B0502020104020203" pitchFamily="34" charset="0"/>
              </a:rPr>
              <a:t>&gt;&gt;</a:t>
            </a:r>
            <a:r>
              <a:rPr lang="zh-CN" altLang="en-US" sz="2000" dirty="0">
                <a:latin typeface="Gill Sans MT" panose="020B0502020104020203" pitchFamily="34" charset="0"/>
              </a:rPr>
              <a:t> 部署场景</a:t>
            </a:r>
            <a:endParaRPr lang="en-US" altLang="zh-CN" sz="2000" dirty="0">
              <a:latin typeface="Gill Sans MT" panose="020B0502020104020203" pitchFamily="34" charset="0"/>
            </a:endParaRPr>
          </a:p>
          <a:p>
            <a:pPr marL="694190" lvl="1" indent="-457200"/>
            <a:r>
              <a:rPr lang="zh-CN" altLang="en-US" sz="2000" dirty="0">
                <a:latin typeface="Gill Sans MT" panose="020B0502020104020203" pitchFamily="34" charset="0"/>
              </a:rPr>
              <a:t>内存读写功耗 </a:t>
            </a:r>
            <a:r>
              <a:rPr lang="en-US" altLang="zh-CN" sz="2000" dirty="0">
                <a:latin typeface="Gill Sans MT" panose="020B0502020104020203" pitchFamily="34" charset="0"/>
              </a:rPr>
              <a:t>(e.g.,</a:t>
            </a:r>
            <a:r>
              <a:rPr lang="zh-CN" altLang="en-US" sz="2000" dirty="0">
                <a:latin typeface="Gill Sans MT" panose="020B0502020104020203" pitchFamily="34" charset="0"/>
              </a:rPr>
              <a:t> </a:t>
            </a:r>
            <a:r>
              <a:rPr lang="en-US" altLang="zh-CN" sz="2000" dirty="0">
                <a:latin typeface="Gill Sans MT" panose="020B0502020104020203" pitchFamily="34" charset="0"/>
              </a:rPr>
              <a:t>DRAM)</a:t>
            </a:r>
            <a:r>
              <a:rPr lang="zh-CN" altLang="en-US" sz="2000" dirty="0">
                <a:latin typeface="Gill Sans MT" panose="020B0502020104020203" pitchFamily="34" charset="0"/>
              </a:rPr>
              <a:t> </a:t>
            </a:r>
            <a:r>
              <a:rPr lang="en-US" altLang="zh-CN" sz="2000" dirty="0">
                <a:latin typeface="Gill Sans MT" panose="020B0502020104020203" pitchFamily="34" charset="0"/>
              </a:rPr>
              <a:t>&gt;&gt;</a:t>
            </a:r>
            <a:r>
              <a:rPr lang="zh-CN" altLang="en-US" sz="2000" dirty="0">
                <a:latin typeface="Gill Sans MT" panose="020B0502020104020203" pitchFamily="34" charset="0"/>
              </a:rPr>
              <a:t> 降低能耗</a:t>
            </a:r>
            <a:endParaRPr lang="en-US" altLang="zh-CN" sz="2000" dirty="0">
              <a:latin typeface="Gill Sans MT" panose="020B0502020104020203" pitchFamily="34" charset="0"/>
            </a:endParaRPr>
          </a:p>
          <a:p>
            <a:pPr marL="457200" indent="-457200">
              <a:buFont typeface="+mj-lt"/>
              <a:buAutoNum type="arabicPeriod" startAt="4"/>
            </a:pPr>
            <a:r>
              <a:rPr lang="zh-CN" altLang="en-US" sz="2400" b="1" dirty="0">
                <a:latin typeface="Gill Sans MT" panose="020B0502020104020203" pitchFamily="34" charset="0"/>
              </a:rPr>
              <a:t>系统价格 </a:t>
            </a:r>
            <a:r>
              <a:rPr lang="en-US" altLang="zh-CN" sz="2400" b="1" dirty="0">
                <a:latin typeface="Gill Sans MT" panose="020B0502020104020203" pitchFamily="34" charset="0"/>
              </a:rPr>
              <a:t>System</a:t>
            </a:r>
            <a:r>
              <a:rPr lang="zh-CN" altLang="en-US" sz="2400" b="1" dirty="0">
                <a:latin typeface="Gill Sans MT" panose="020B0502020104020203" pitchFamily="34" charset="0"/>
              </a:rPr>
              <a:t> </a:t>
            </a:r>
            <a:r>
              <a:rPr lang="en-US" altLang="zh-CN" sz="2400" b="1" dirty="0">
                <a:latin typeface="Gill Sans MT" panose="020B0502020104020203" pitchFamily="34" charset="0"/>
              </a:rPr>
              <a:t>Cost</a:t>
            </a:r>
          </a:p>
          <a:p>
            <a:pPr marL="694190" lvl="1" indent="-457200"/>
            <a:r>
              <a:rPr lang="zh-CN" altLang="en-US" sz="2000" dirty="0">
                <a:latin typeface="Gill Sans MT" panose="020B0502020104020203" pitchFamily="34" charset="0"/>
              </a:rPr>
              <a:t>片内多级缓存 </a:t>
            </a:r>
            <a:r>
              <a:rPr lang="en-US" altLang="zh-CN" sz="2000" dirty="0">
                <a:latin typeface="Gill Sans MT" panose="020B0502020104020203" pitchFamily="34" charset="0"/>
              </a:rPr>
              <a:t>Cache</a:t>
            </a:r>
            <a:r>
              <a:rPr lang="zh-CN" altLang="en-US" sz="2000" dirty="0">
                <a:latin typeface="Gill Sans MT" panose="020B0502020104020203" pitchFamily="34" charset="0"/>
              </a:rPr>
              <a:t> 大小 </a:t>
            </a:r>
            <a:r>
              <a:rPr lang="en-US" altLang="zh-CN" sz="2000" dirty="0">
                <a:latin typeface="Gill Sans MT" panose="020B0502020104020203" pitchFamily="34" charset="0"/>
              </a:rPr>
              <a:t>&gt;&gt;</a:t>
            </a:r>
            <a:r>
              <a:rPr lang="zh-CN" altLang="en-US" sz="2000" dirty="0">
                <a:latin typeface="Gill Sans MT" panose="020B0502020104020203" pitchFamily="34" charset="0"/>
              </a:rPr>
              <a:t> 内存设计</a:t>
            </a:r>
            <a:endParaRPr lang="en-US" altLang="zh-CN" sz="2000" dirty="0">
              <a:latin typeface="Gill Sans MT" panose="020B0502020104020203" pitchFamily="34" charset="0"/>
            </a:endParaRPr>
          </a:p>
          <a:p>
            <a:pPr marL="694190" lvl="1" indent="-457200"/>
            <a:r>
              <a:rPr lang="en-US" altLang="zh-CN" sz="2000" dirty="0">
                <a:latin typeface="Gill Sans MT" panose="020B0502020104020203" pitchFamily="34" charset="0"/>
              </a:rPr>
              <a:t>PE</a:t>
            </a:r>
            <a:r>
              <a:rPr lang="zh-CN" altLang="en-US" sz="2000" dirty="0">
                <a:latin typeface="Gill Sans MT" panose="020B0502020104020203" pitchFamily="34" charset="0"/>
              </a:rPr>
              <a:t> 数量、芯片大小、纳米制程 </a:t>
            </a:r>
            <a:r>
              <a:rPr lang="en-US" altLang="zh-CN" sz="2000" dirty="0">
                <a:latin typeface="Gill Sans MT" panose="020B0502020104020203" pitchFamily="34" charset="0"/>
              </a:rPr>
              <a:t>&gt;&gt;</a:t>
            </a:r>
            <a:r>
              <a:rPr lang="zh-CN" altLang="en-US" sz="2000" dirty="0">
                <a:latin typeface="Gill Sans MT" panose="020B0502020104020203" pitchFamily="34" charset="0"/>
              </a:rPr>
              <a:t> 电路设计</a:t>
            </a:r>
            <a:endParaRPr lang="en-US" altLang="zh-CN" sz="2000" dirty="0">
              <a:latin typeface="Gill Sans MT" panose="020B0502020104020203" pitchFamily="34" charset="0"/>
            </a:endParaRPr>
          </a:p>
          <a:p>
            <a:pPr marL="457200" indent="-457200">
              <a:buFont typeface="+mj-lt"/>
              <a:buAutoNum type="arabicPeriod" startAt="4"/>
            </a:pPr>
            <a:r>
              <a:rPr lang="zh-CN" altLang="en-US" sz="2400" b="1" dirty="0">
                <a:latin typeface="Gill Sans MT" panose="020B0502020104020203" pitchFamily="34" charset="0"/>
              </a:rPr>
              <a:t>易用性 </a:t>
            </a:r>
            <a:r>
              <a:rPr lang="en-US" altLang="zh-CN" sz="2400" b="1" dirty="0">
                <a:latin typeface="Gill Sans MT" panose="020B0502020104020203" pitchFamily="34" charset="0"/>
              </a:rPr>
              <a:t>Flexibility</a:t>
            </a:r>
          </a:p>
          <a:p>
            <a:pPr marL="694190" lvl="1" indent="-457200"/>
            <a:r>
              <a:rPr lang="zh-CN" altLang="en-US" sz="2000" dirty="0">
                <a:latin typeface="Gill Sans MT" panose="020B0502020104020203" pitchFamily="34" charset="0"/>
              </a:rPr>
              <a:t>对主流</a:t>
            </a:r>
            <a:r>
              <a:rPr lang="en-US" altLang="zh-CN" sz="2000" dirty="0">
                <a:latin typeface="Gill Sans MT" panose="020B0502020104020203" pitchFamily="34" charset="0"/>
              </a:rPr>
              <a:t>AI</a:t>
            </a:r>
            <a:r>
              <a:rPr lang="zh-CN" altLang="en-US" sz="2000" dirty="0">
                <a:latin typeface="Gill Sans MT" panose="020B0502020104020203" pitchFamily="34" charset="0"/>
              </a:rPr>
              <a:t>框架支持度 </a:t>
            </a:r>
            <a:r>
              <a:rPr lang="en-US" altLang="zh-CN" sz="2000" dirty="0">
                <a:latin typeface="Gill Sans MT" panose="020B0502020104020203" pitchFamily="34" charset="0"/>
              </a:rPr>
              <a:t>(PyTorch)</a:t>
            </a:r>
            <a:r>
              <a:rPr lang="zh-CN" altLang="en-US" sz="2000" dirty="0">
                <a:latin typeface="Gill Sans MT" panose="020B0502020104020203" pitchFamily="34" charset="0"/>
              </a:rPr>
              <a:t> </a:t>
            </a:r>
            <a:r>
              <a:rPr lang="en-US" altLang="zh-CN" sz="2000" dirty="0">
                <a:latin typeface="Gill Sans MT" panose="020B0502020104020203" pitchFamily="34" charset="0"/>
              </a:rPr>
              <a:t>&gt;&gt;</a:t>
            </a:r>
            <a:r>
              <a:rPr lang="zh-CN" altLang="en-US" sz="2000" dirty="0">
                <a:latin typeface="Gill Sans MT" panose="020B0502020104020203" pitchFamily="34" charset="0"/>
              </a:rPr>
              <a:t> 软件栈</a:t>
            </a:r>
            <a:endParaRPr lang="en-US" altLang="zh-CN" sz="2000" dirty="0">
              <a:latin typeface="Gill Sans MT" panose="020B0502020104020203" pitchFamily="34" charset="0"/>
            </a:endParaRPr>
          </a:p>
          <a:p>
            <a:pPr marL="694190" lvl="1" indent="-457200"/>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2384158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计算体系与矩阵运算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Key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Metrics –</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芯片关键指标</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Bit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Width</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比特位数</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Matrix</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Multiplication</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Specialized</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Hardware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专用硬件</a:t>
            </a:r>
          </a:p>
        </p:txBody>
      </p:sp>
      <p:pic>
        <p:nvPicPr>
          <p:cNvPr id="3" name="图片 2">
            <a:extLst>
              <a:ext uri="{FF2B5EF4-FFF2-40B4-BE49-F238E27FC236}">
                <a16:creationId xmlns:a16="http://schemas.microsoft.com/office/drawing/2014/main" id="{33507010-F95D-CD41-B39D-A83E7E74D4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78981" y="1989000"/>
            <a:ext cx="5120000" cy="288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1081122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957F3152-BE8A-9D47-BD74-8338B06212D2}"/>
              </a:ext>
            </a:extLst>
          </p:cNvPr>
          <p:cNvSpPr>
            <a:spLocks noGrp="1"/>
          </p:cNvSpPr>
          <p:nvPr>
            <p:ph type="title"/>
          </p:nvPr>
        </p:nvSpPr>
        <p:spPr/>
        <p:txBody>
          <a:bodyPr/>
          <a:lstStyle/>
          <a:p>
            <a:r>
              <a:rPr lang="zh-CN" altLang="en-US" dirty="0"/>
              <a:t>从卷积 </a:t>
            </a:r>
            <a:r>
              <a:rPr lang="en-US" altLang="zh-CN" dirty="0"/>
              <a:t>Conv</a:t>
            </a:r>
            <a:r>
              <a:rPr lang="zh-CN" altLang="en-US" dirty="0"/>
              <a:t> 到矩阵乘 </a:t>
            </a:r>
            <a:r>
              <a:rPr lang="en-US" altLang="zh-CN" dirty="0"/>
              <a:t>MM</a:t>
            </a:r>
            <a:endParaRPr lang="zh-CN" altLang="en-US" dirty="0"/>
          </a:p>
        </p:txBody>
      </p:sp>
      <p:sp>
        <p:nvSpPr>
          <p:cNvPr id="6" name="内容占位符 7">
            <a:extLst>
              <a:ext uri="{FF2B5EF4-FFF2-40B4-BE49-F238E27FC236}">
                <a16:creationId xmlns:a16="http://schemas.microsoft.com/office/drawing/2014/main" id="{10453170-6B13-544C-9152-AD4B80292F98}"/>
              </a:ext>
            </a:extLst>
          </p:cNvPr>
          <p:cNvSpPr>
            <a:spLocks noGrp="1"/>
          </p:cNvSpPr>
          <p:nvPr>
            <p:ph sz="half" idx="1"/>
          </p:nvPr>
        </p:nvSpPr>
        <p:spPr>
          <a:xfrm>
            <a:off x="623635" y="1268760"/>
            <a:ext cx="10963473" cy="1029065"/>
          </a:xfrm>
        </p:spPr>
        <p:txBody>
          <a:bodyPr/>
          <a:lstStyle/>
          <a:p>
            <a:pPr>
              <a:lnSpc>
                <a:spcPct val="150000"/>
              </a:lnSpc>
            </a:pPr>
            <a:r>
              <a:rPr lang="zh-CN" altLang="en-US" dirty="0">
                <a:latin typeface="Gill Sans MT" panose="020B0502020104020203" pitchFamily="34" charset="0"/>
              </a:rPr>
              <a:t>通过数据重排，完成 </a:t>
            </a:r>
            <a:r>
              <a:rPr lang="en-US" altLang="zh-CN" dirty="0">
                <a:latin typeface="Gill Sans MT" panose="020B0502020104020203" pitchFamily="34" charset="0"/>
              </a:rPr>
              <a:t>Im2col </a:t>
            </a:r>
            <a:r>
              <a:rPr lang="zh-CN" altLang="en-US" dirty="0">
                <a:latin typeface="Gill Sans MT" panose="020B0502020104020203" pitchFamily="34" charset="0"/>
              </a:rPr>
              <a:t>的操作之后会得到一个输入矩阵，卷积的 </a:t>
            </a:r>
            <a:r>
              <a:rPr lang="en-US" altLang="zh-CN" dirty="0">
                <a:latin typeface="Gill Sans MT" panose="020B0502020104020203" pitchFamily="34" charset="0"/>
              </a:rPr>
              <a:t>Weights </a:t>
            </a:r>
            <a:r>
              <a:rPr lang="zh-CN" altLang="en-US" dirty="0">
                <a:latin typeface="Gill Sans MT" panose="020B0502020104020203" pitchFamily="34" charset="0"/>
              </a:rPr>
              <a:t>也可以转换为一个矩阵，卷积的计算就可以转换为两个矩阵相乘的求解，得到最终的卷积计算结果。</a:t>
            </a:r>
            <a:endParaRPr lang="en-US" altLang="zh-CN" dirty="0">
              <a:latin typeface="Gill Sans MT" panose="020B0502020104020203" pitchFamily="34" charset="0"/>
            </a:endParaRPr>
          </a:p>
        </p:txBody>
      </p:sp>
      <p:pic>
        <p:nvPicPr>
          <p:cNvPr id="9" name="图片 8">
            <a:extLst>
              <a:ext uri="{FF2B5EF4-FFF2-40B4-BE49-F238E27FC236}">
                <a16:creationId xmlns:a16="http://schemas.microsoft.com/office/drawing/2014/main" id="{AC3E7480-E6A9-6E4D-B0D2-B2A83753FD7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53043" y="2420888"/>
            <a:ext cx="5904656" cy="3878485"/>
          </a:xfrm>
          <a:prstGeom prst="rect">
            <a:avLst/>
          </a:prstGeom>
        </p:spPr>
      </p:pic>
    </p:spTree>
    <p:extLst>
      <p:ext uri="{BB962C8B-B14F-4D97-AF65-F5344CB8AC3E}">
        <p14:creationId xmlns:p14="http://schemas.microsoft.com/office/powerpoint/2010/main" val="333410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85AD623-234B-C74B-AC01-2A5E468554D1}"/>
              </a:ext>
            </a:extLst>
          </p:cNvPr>
          <p:cNvSpPr>
            <a:spLocks noGrp="1"/>
          </p:cNvSpPr>
          <p:nvPr>
            <p:ph type="title"/>
          </p:nvPr>
        </p:nvSpPr>
        <p:spPr/>
        <p:txBody>
          <a:bodyPr/>
          <a:lstStyle/>
          <a:p>
            <a:r>
              <a:rPr lang="zh-CN" altLang="en-US" dirty="0"/>
              <a:t>从卷积 </a:t>
            </a:r>
            <a:r>
              <a:rPr lang="en-US" altLang="zh-CN" dirty="0"/>
              <a:t>Conv</a:t>
            </a:r>
            <a:r>
              <a:rPr lang="zh-CN" altLang="en-US" dirty="0"/>
              <a:t> 到矩阵乘 </a:t>
            </a:r>
            <a:r>
              <a:rPr lang="en-US" altLang="zh-CN" dirty="0"/>
              <a:t>MM</a:t>
            </a:r>
            <a:endParaRPr lang="zh-CN" altLang="en-US" dirty="0"/>
          </a:p>
        </p:txBody>
      </p:sp>
      <p:sp>
        <p:nvSpPr>
          <p:cNvPr id="8" name="内容占位符 7">
            <a:extLst>
              <a:ext uri="{FF2B5EF4-FFF2-40B4-BE49-F238E27FC236}">
                <a16:creationId xmlns:a16="http://schemas.microsoft.com/office/drawing/2014/main" id="{6912C967-7259-E749-A6FF-783BE2C030AF}"/>
              </a:ext>
            </a:extLst>
          </p:cNvPr>
          <p:cNvSpPr>
            <a:spLocks noGrp="1"/>
          </p:cNvSpPr>
          <p:nvPr>
            <p:ph sz="half" idx="1"/>
          </p:nvPr>
        </p:nvSpPr>
        <p:spPr>
          <a:xfrm>
            <a:off x="1417861" y="1865994"/>
            <a:ext cx="3026474" cy="589190"/>
          </a:xfrm>
        </p:spPr>
        <p:txBody>
          <a:bodyPr/>
          <a:lstStyle/>
          <a:p>
            <a:pPr marL="0" indent="0" algn="ctr">
              <a:buNone/>
            </a:pPr>
            <a:r>
              <a:rPr lang="en-US" altLang="zh-CN" sz="2400" dirty="0">
                <a:latin typeface="Gill Sans MT" panose="020B0502020104020203" pitchFamily="34" charset="0"/>
              </a:rPr>
              <a:t>Convolution</a:t>
            </a:r>
            <a:endParaRPr lang="zh-CN" altLang="en-US" sz="2400" dirty="0">
              <a:latin typeface="Gill Sans MT" panose="020B0502020104020203" pitchFamily="34" charset="0"/>
            </a:endParaRPr>
          </a:p>
        </p:txBody>
      </p:sp>
      <p:sp>
        <p:nvSpPr>
          <p:cNvPr id="5" name="内容占位符 7">
            <a:extLst>
              <a:ext uri="{FF2B5EF4-FFF2-40B4-BE49-F238E27FC236}">
                <a16:creationId xmlns:a16="http://schemas.microsoft.com/office/drawing/2014/main" id="{EB4DDF72-DB09-8441-B69E-22781F8F5231}"/>
              </a:ext>
            </a:extLst>
          </p:cNvPr>
          <p:cNvSpPr txBox="1">
            <a:spLocks/>
          </p:cNvSpPr>
          <p:nvPr/>
        </p:nvSpPr>
        <p:spPr>
          <a:xfrm>
            <a:off x="7250509" y="1903706"/>
            <a:ext cx="3026474" cy="589190"/>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en-US" altLang="zh-CN" sz="2400" dirty="0">
                <a:latin typeface="Gill Sans MT" panose="020B0502020104020203" pitchFamily="34" charset="0"/>
              </a:rPr>
              <a:t>Matrix</a:t>
            </a:r>
            <a:r>
              <a:rPr lang="zh-CN" altLang="en-US" sz="2400" dirty="0">
                <a:latin typeface="Gill Sans MT" panose="020B0502020104020203" pitchFamily="34" charset="0"/>
              </a:rPr>
              <a:t> </a:t>
            </a:r>
            <a:r>
              <a:rPr lang="en-US" altLang="zh-CN" sz="2400" dirty="0">
                <a:latin typeface="Gill Sans MT" panose="020B0502020104020203" pitchFamily="34" charset="0"/>
              </a:rPr>
              <a:t>Multiply</a:t>
            </a:r>
            <a:endParaRPr lang="en-US" sz="2400" dirty="0">
              <a:latin typeface="Gill Sans MT" panose="020B0502020104020203" pitchFamily="34" charset="0"/>
            </a:endParaRPr>
          </a:p>
        </p:txBody>
      </p:sp>
      <p:pic>
        <p:nvPicPr>
          <p:cNvPr id="13" name="图片 12">
            <a:extLst>
              <a:ext uri="{FF2B5EF4-FFF2-40B4-BE49-F238E27FC236}">
                <a16:creationId xmlns:a16="http://schemas.microsoft.com/office/drawing/2014/main" id="{3C159D8F-47EE-C840-B07F-EF43235CC0E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30839" y="2913236"/>
            <a:ext cx="5380139" cy="2099940"/>
          </a:xfrm>
          <a:prstGeom prst="rect">
            <a:avLst/>
          </a:prstGeom>
        </p:spPr>
      </p:pic>
      <p:pic>
        <p:nvPicPr>
          <p:cNvPr id="15" name="图片 14">
            <a:extLst>
              <a:ext uri="{FF2B5EF4-FFF2-40B4-BE49-F238E27FC236}">
                <a16:creationId xmlns:a16="http://schemas.microsoft.com/office/drawing/2014/main" id="{4D50494B-9A68-2E49-A08F-DA7BCB86B18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3635" y="3129260"/>
            <a:ext cx="4598408" cy="1624771"/>
          </a:xfrm>
          <a:prstGeom prst="rect">
            <a:avLst/>
          </a:prstGeom>
        </p:spPr>
      </p:pic>
    </p:spTree>
    <p:extLst>
      <p:ext uri="{BB962C8B-B14F-4D97-AF65-F5344CB8AC3E}">
        <p14:creationId xmlns:p14="http://schemas.microsoft.com/office/powerpoint/2010/main" val="502669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7837D695-5044-B145-849E-CFDB4CFBDA1E}"/>
              </a:ext>
            </a:extLst>
          </p:cNvPr>
          <p:cNvSpPr>
            <a:spLocks noGrp="1"/>
          </p:cNvSpPr>
          <p:nvPr>
            <p:ph type="title"/>
          </p:nvPr>
        </p:nvSpPr>
        <p:spPr/>
        <p:txBody>
          <a:bodyPr/>
          <a:lstStyle/>
          <a:p>
            <a:r>
              <a:rPr lang="zh-CN" altLang="en-US" dirty="0"/>
              <a:t>对于矩阵运算 计算体系思考 </a:t>
            </a:r>
            <a:r>
              <a:rPr lang="en-US" altLang="zh-CN" dirty="0"/>
              <a:t>I</a:t>
            </a:r>
            <a:endParaRPr lang="zh-CN" altLang="en-US" dirty="0"/>
          </a:p>
        </p:txBody>
      </p:sp>
      <p:sp>
        <p:nvSpPr>
          <p:cNvPr id="8" name="内容占位符 7">
            <a:extLst>
              <a:ext uri="{FF2B5EF4-FFF2-40B4-BE49-F238E27FC236}">
                <a16:creationId xmlns:a16="http://schemas.microsoft.com/office/drawing/2014/main" id="{20E1FBBF-F3C6-B349-8249-1A78619A8A93}"/>
              </a:ext>
            </a:extLst>
          </p:cNvPr>
          <p:cNvSpPr>
            <a:spLocks noGrp="1"/>
          </p:cNvSpPr>
          <p:nvPr>
            <p:ph sz="half" idx="1"/>
          </p:nvPr>
        </p:nvSpPr>
        <p:spPr>
          <a:xfrm>
            <a:off x="623636" y="1443658"/>
            <a:ext cx="4826674" cy="4734772"/>
          </a:xfrm>
        </p:spPr>
        <p:txBody>
          <a:bodyPr/>
          <a:lstStyle/>
          <a:p>
            <a:pPr marL="457200" indent="-457200">
              <a:lnSpc>
                <a:spcPct val="150000"/>
              </a:lnSpc>
              <a:buFont typeface="+mj-lt"/>
              <a:buAutoNum type="arabicPeriod"/>
            </a:pPr>
            <a:r>
              <a:rPr lang="zh-CN" altLang="en-US" sz="2400" b="1" dirty="0">
                <a:latin typeface="Gill Sans MT" panose="020B0502020104020203" pitchFamily="34" charset="0"/>
              </a:rPr>
              <a:t>软件 </a:t>
            </a:r>
            <a:r>
              <a:rPr lang="en-US" altLang="zh-CN" sz="2400" b="1" dirty="0">
                <a:latin typeface="Gill Sans MT" panose="020B0502020104020203" pitchFamily="34" charset="0"/>
              </a:rPr>
              <a:t>Software</a:t>
            </a:r>
          </a:p>
          <a:p>
            <a:pPr marL="694190" lvl="1" indent="-457200">
              <a:lnSpc>
                <a:spcPct val="150000"/>
              </a:lnSpc>
            </a:pPr>
            <a:r>
              <a:rPr lang="zh-CN" altLang="en-US" sz="2000" b="1" dirty="0">
                <a:latin typeface="Gill Sans MT" panose="020B0502020104020203" pitchFamily="34" charset="0"/>
              </a:rPr>
              <a:t>减少没有必要的 </a:t>
            </a:r>
            <a:r>
              <a:rPr lang="en-US" altLang="zh-CN" sz="2000" b="1" dirty="0">
                <a:latin typeface="Gill Sans MT" panose="020B0502020104020203" pitchFamily="34" charset="0"/>
              </a:rPr>
              <a:t>MACs</a:t>
            </a:r>
          </a:p>
          <a:p>
            <a:pPr marL="1051790" lvl="2" indent="-457200">
              <a:lnSpc>
                <a:spcPct val="150000"/>
              </a:lnSpc>
            </a:pPr>
            <a:r>
              <a:rPr lang="zh-CN" altLang="en-US" sz="2000" dirty="0">
                <a:latin typeface="Gill Sans MT" panose="020B0502020104020203" pitchFamily="34" charset="0"/>
              </a:rPr>
              <a:t>使用其他代替算法</a:t>
            </a:r>
            <a:endParaRPr lang="en-US" altLang="zh-CN" sz="2000" dirty="0">
              <a:latin typeface="Gill Sans MT" panose="020B0502020104020203" pitchFamily="34" charset="0"/>
            </a:endParaRPr>
          </a:p>
          <a:p>
            <a:pPr marL="694190" lvl="1" indent="-457200">
              <a:lnSpc>
                <a:spcPct val="150000"/>
              </a:lnSpc>
            </a:pPr>
            <a:r>
              <a:rPr lang="zh-CN" altLang="en-US" sz="2000" b="1" dirty="0">
                <a:latin typeface="Gill Sans MT" panose="020B0502020104020203" pitchFamily="34" charset="0"/>
              </a:rPr>
              <a:t>增加 </a:t>
            </a:r>
            <a:r>
              <a:rPr lang="en-US" altLang="zh-CN" sz="2000" b="1" dirty="0">
                <a:latin typeface="Gill Sans MT" panose="020B0502020104020203" pitchFamily="34" charset="0"/>
              </a:rPr>
              <a:t>PE</a:t>
            </a:r>
            <a:r>
              <a:rPr lang="zh-CN" altLang="en-US" sz="2000" b="1" dirty="0">
                <a:latin typeface="Gill Sans MT" panose="020B0502020104020203" pitchFamily="34" charset="0"/>
              </a:rPr>
              <a:t> 利用率</a:t>
            </a:r>
            <a:endParaRPr lang="en-US" altLang="zh-CN" sz="2000" b="1" dirty="0">
              <a:latin typeface="Gill Sans MT" panose="020B0502020104020203" pitchFamily="34" charset="0"/>
            </a:endParaRPr>
          </a:p>
          <a:p>
            <a:pPr marL="1051790" lvl="2" indent="-457200">
              <a:lnSpc>
                <a:spcPct val="150000"/>
              </a:lnSpc>
            </a:pPr>
            <a:r>
              <a:rPr lang="zh-CN" altLang="en-US" sz="2000" dirty="0">
                <a:latin typeface="Gill Sans MT" panose="020B0502020104020203" pitchFamily="34" charset="0"/>
              </a:rPr>
              <a:t>对</a:t>
            </a:r>
            <a:r>
              <a:rPr lang="en-US" altLang="zh-CN" sz="2000" dirty="0">
                <a:latin typeface="Gill Sans MT" panose="020B0502020104020203" pitchFamily="34" charset="0"/>
              </a:rPr>
              <a:t>kernel</a:t>
            </a:r>
            <a:r>
              <a:rPr lang="zh-CN" altLang="en-US" sz="2000" dirty="0">
                <a:latin typeface="Gill Sans MT" panose="020B0502020104020203" pitchFamily="34" charset="0"/>
              </a:rPr>
              <a:t>实现进行</a:t>
            </a:r>
            <a:r>
              <a:rPr lang="en-US" altLang="zh-CN" sz="2000" dirty="0">
                <a:latin typeface="Gill Sans MT" panose="020B0502020104020203" pitchFamily="34" charset="0"/>
              </a:rPr>
              <a:t>Loop</a:t>
            </a:r>
            <a:r>
              <a:rPr lang="zh-CN" altLang="en-US" sz="2000" dirty="0">
                <a:latin typeface="Gill Sans MT" panose="020B0502020104020203" pitchFamily="34" charset="0"/>
              </a:rPr>
              <a:t>优化</a:t>
            </a:r>
            <a:endParaRPr lang="en-US" altLang="zh-CN" sz="2000" dirty="0">
              <a:latin typeface="Gill Sans MT" panose="020B0502020104020203" pitchFamily="34" charset="0"/>
            </a:endParaRPr>
          </a:p>
          <a:p>
            <a:pPr marL="1051790" lvl="2" indent="-457200">
              <a:lnSpc>
                <a:spcPct val="150000"/>
              </a:lnSpc>
            </a:pPr>
            <a:r>
              <a:rPr lang="zh-CN" altLang="en-US" sz="2000" dirty="0">
                <a:latin typeface="Gill Sans MT" panose="020B0502020104020203" pitchFamily="34" charset="0"/>
              </a:rPr>
              <a:t>对</a:t>
            </a:r>
            <a:r>
              <a:rPr lang="en-US" altLang="zh-CN" sz="2000" dirty="0">
                <a:latin typeface="Gill Sans MT" panose="020B0502020104020203" pitchFamily="34" charset="0"/>
              </a:rPr>
              <a:t>kernel</a:t>
            </a:r>
            <a:r>
              <a:rPr lang="zh-CN" altLang="en-US" sz="2000" dirty="0">
                <a:latin typeface="Gill Sans MT" panose="020B0502020104020203" pitchFamily="34" charset="0"/>
              </a:rPr>
              <a:t>实现进行</a:t>
            </a:r>
            <a:r>
              <a:rPr lang="en-US" altLang="zh-CN" sz="2000" dirty="0">
                <a:latin typeface="Gill Sans MT" panose="020B0502020104020203" pitchFamily="34" charset="0"/>
              </a:rPr>
              <a:t>Memory</a:t>
            </a:r>
            <a:r>
              <a:rPr lang="zh-CN" altLang="en-US" sz="2000" dirty="0">
                <a:latin typeface="Gill Sans MT" panose="020B0502020104020203" pitchFamily="34" charset="0"/>
              </a:rPr>
              <a:t>优化</a:t>
            </a:r>
            <a:endParaRPr lang="en-US" altLang="zh-CN" sz="2000" dirty="0">
              <a:latin typeface="Gill Sans MT" panose="020B0502020104020203" pitchFamily="34" charset="0"/>
            </a:endParaRPr>
          </a:p>
        </p:txBody>
      </p:sp>
      <p:sp>
        <p:nvSpPr>
          <p:cNvPr id="4" name="内容占位符 7">
            <a:extLst>
              <a:ext uri="{FF2B5EF4-FFF2-40B4-BE49-F238E27FC236}">
                <a16:creationId xmlns:a16="http://schemas.microsoft.com/office/drawing/2014/main" id="{9C686CA5-A985-8149-9D3A-27C1A18B1413}"/>
              </a:ext>
            </a:extLst>
          </p:cNvPr>
          <p:cNvSpPr txBox="1">
            <a:spLocks/>
          </p:cNvSpPr>
          <p:nvPr/>
        </p:nvSpPr>
        <p:spPr>
          <a:xfrm>
            <a:off x="6386413" y="1443659"/>
            <a:ext cx="5186715" cy="473477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50000"/>
              </a:lnSpc>
              <a:buFont typeface="+mj-lt"/>
              <a:buAutoNum type="arabicPeriod"/>
            </a:pPr>
            <a:r>
              <a:rPr lang="zh-CN" altLang="en-US" sz="2400" b="1" dirty="0">
                <a:latin typeface="Gill Sans MT" panose="020B0502020104020203" pitchFamily="34" charset="0"/>
              </a:rPr>
              <a:t>硬件 </a:t>
            </a:r>
            <a:r>
              <a:rPr lang="en-US" altLang="zh-CN" sz="2400" b="1" dirty="0">
                <a:latin typeface="Gill Sans MT" panose="020B0502020104020203" pitchFamily="34" charset="0"/>
              </a:rPr>
              <a:t>Hardware</a:t>
            </a:r>
          </a:p>
          <a:p>
            <a:pPr marL="694190" lvl="1" indent="-457200">
              <a:lnSpc>
                <a:spcPct val="150000"/>
              </a:lnSpc>
            </a:pPr>
            <a:r>
              <a:rPr lang="zh-CN" altLang="en-US" sz="2000" b="1" dirty="0">
                <a:latin typeface="Gill Sans MT" panose="020B0502020104020203" pitchFamily="34" charset="0"/>
              </a:rPr>
              <a:t>减少每次 </a:t>
            </a:r>
            <a:r>
              <a:rPr lang="en-US" altLang="zh-CN" sz="2000" b="1" dirty="0">
                <a:latin typeface="Gill Sans MT" panose="020B0502020104020203" pitchFamily="34" charset="0"/>
              </a:rPr>
              <a:t>MAC</a:t>
            </a:r>
            <a:r>
              <a:rPr lang="en-US" sz="2000" b="1" dirty="0">
                <a:latin typeface="Gill Sans MT" panose="020B0502020104020203" pitchFamily="34" charset="0"/>
              </a:rPr>
              <a:t> </a:t>
            </a:r>
            <a:r>
              <a:rPr lang="zh-CN" altLang="en-US" sz="2000" b="1" dirty="0">
                <a:latin typeface="Gill Sans MT" panose="020B0502020104020203" pitchFamily="34" charset="0"/>
              </a:rPr>
              <a:t>计算的时间</a:t>
            </a:r>
          </a:p>
          <a:p>
            <a:pPr marL="1051790" lvl="2" indent="-457200">
              <a:lnSpc>
                <a:spcPct val="150000"/>
              </a:lnSpc>
            </a:pPr>
            <a:r>
              <a:rPr lang="zh-CN" altLang="en-US" sz="1800" dirty="0">
                <a:latin typeface="Gill Sans MT" panose="020B0502020104020203" pitchFamily="34" charset="0"/>
              </a:rPr>
              <a:t>增加 </a:t>
            </a:r>
            <a:r>
              <a:rPr lang="en-US" altLang="zh-CN" sz="1800" dirty="0">
                <a:latin typeface="Gill Sans MT" panose="020B0502020104020203" pitchFamily="34" charset="0"/>
              </a:rPr>
              <a:t>PE</a:t>
            </a:r>
            <a:r>
              <a:rPr lang="en-US" sz="1800" dirty="0">
                <a:latin typeface="Gill Sans MT" panose="020B0502020104020203" pitchFamily="34" charset="0"/>
              </a:rPr>
              <a:t> </a:t>
            </a:r>
            <a:r>
              <a:rPr lang="zh-CN" altLang="en-US" sz="1800" dirty="0">
                <a:latin typeface="Gill Sans MT" panose="020B0502020104020203" pitchFamily="34" charset="0"/>
              </a:rPr>
              <a:t>单元计算能力</a:t>
            </a:r>
          </a:p>
          <a:p>
            <a:pPr marL="694190" lvl="1" indent="-457200">
              <a:lnSpc>
                <a:spcPct val="150000"/>
              </a:lnSpc>
            </a:pPr>
            <a:r>
              <a:rPr lang="zh-CN" altLang="en-US" sz="2000" b="1" dirty="0">
                <a:latin typeface="Gill Sans MT" panose="020B0502020104020203" pitchFamily="34" charset="0"/>
              </a:rPr>
              <a:t>增加 </a:t>
            </a:r>
            <a:r>
              <a:rPr lang="en-US" altLang="zh-CN" sz="2000" b="1" dirty="0">
                <a:latin typeface="Gill Sans MT" panose="020B0502020104020203" pitchFamily="34" charset="0"/>
              </a:rPr>
              <a:t>MACs</a:t>
            </a:r>
            <a:r>
              <a:rPr lang="en-US" sz="2000" b="1" dirty="0">
                <a:latin typeface="Gill Sans MT" panose="020B0502020104020203" pitchFamily="34" charset="0"/>
              </a:rPr>
              <a:t> </a:t>
            </a:r>
            <a:r>
              <a:rPr lang="zh-CN" altLang="en-US" sz="2000" b="1" dirty="0">
                <a:latin typeface="Gill Sans MT" panose="020B0502020104020203" pitchFamily="34" charset="0"/>
              </a:rPr>
              <a:t>并行计算能力</a:t>
            </a:r>
          </a:p>
          <a:p>
            <a:pPr marL="1051790" lvl="2" indent="-457200">
              <a:lnSpc>
                <a:spcPct val="150000"/>
              </a:lnSpc>
            </a:pPr>
            <a:r>
              <a:rPr lang="zh-CN" altLang="en-US" sz="1800" dirty="0">
                <a:latin typeface="Gill Sans MT" panose="020B0502020104020203" pitchFamily="34" charset="0"/>
              </a:rPr>
              <a:t>增加片内 </a:t>
            </a:r>
            <a:r>
              <a:rPr lang="en-US" altLang="zh-CN" sz="1800" dirty="0">
                <a:latin typeface="Gill Sans MT" panose="020B0502020104020203" pitchFamily="34" charset="0"/>
              </a:rPr>
              <a:t>PE</a:t>
            </a:r>
            <a:r>
              <a:rPr lang="en-US" sz="1800" dirty="0">
                <a:latin typeface="Gill Sans MT" panose="020B0502020104020203" pitchFamily="34" charset="0"/>
              </a:rPr>
              <a:t> </a:t>
            </a:r>
            <a:r>
              <a:rPr lang="zh-CN" altLang="en-US" sz="1800" dirty="0">
                <a:latin typeface="Gill Sans MT" panose="020B0502020104020203" pitchFamily="34" charset="0"/>
              </a:rPr>
              <a:t>数量</a:t>
            </a:r>
          </a:p>
          <a:p>
            <a:pPr marL="1051790" lvl="2" indent="-457200">
              <a:lnSpc>
                <a:spcPct val="150000"/>
              </a:lnSpc>
            </a:pPr>
            <a:r>
              <a:rPr lang="zh-CN" altLang="en-US" sz="1800" dirty="0">
                <a:latin typeface="Gill Sans MT" panose="020B0502020104020203" pitchFamily="34" charset="0"/>
              </a:rPr>
              <a:t>支持低</a:t>
            </a:r>
            <a:r>
              <a:rPr lang="en-US" altLang="zh-CN" sz="1800" dirty="0">
                <a:latin typeface="Gill Sans MT" panose="020B0502020104020203" pitchFamily="34" charset="0"/>
              </a:rPr>
              <a:t>bits</a:t>
            </a:r>
            <a:r>
              <a:rPr lang="zh-CN" altLang="en-US" sz="1800" dirty="0">
                <a:latin typeface="Gill Sans MT" panose="020B0502020104020203" pitchFamily="34" charset="0"/>
              </a:rPr>
              <a:t>数</a:t>
            </a:r>
            <a:r>
              <a:rPr lang="en-US" altLang="zh-CN" sz="1800" dirty="0">
                <a:latin typeface="Gill Sans MT" panose="020B0502020104020203" pitchFamily="34" charset="0"/>
              </a:rPr>
              <a:t>PE</a:t>
            </a:r>
            <a:r>
              <a:rPr lang="zh-CN" altLang="en-US" sz="1800" dirty="0">
                <a:latin typeface="Gill Sans MT" panose="020B0502020104020203" pitchFamily="34" charset="0"/>
              </a:rPr>
              <a:t>计算</a:t>
            </a:r>
          </a:p>
          <a:p>
            <a:pPr marL="694190" lvl="1" indent="-457200">
              <a:lnSpc>
                <a:spcPct val="150000"/>
              </a:lnSpc>
            </a:pPr>
            <a:r>
              <a:rPr lang="zh-CN" altLang="en-US" sz="2000" b="1" dirty="0">
                <a:latin typeface="Gill Sans MT" panose="020B0502020104020203" pitchFamily="34" charset="0"/>
              </a:rPr>
              <a:t>增加 </a:t>
            </a:r>
            <a:r>
              <a:rPr lang="en-US" altLang="zh-CN" sz="2000" b="1" dirty="0">
                <a:latin typeface="Gill Sans MT" panose="020B0502020104020203" pitchFamily="34" charset="0"/>
              </a:rPr>
              <a:t>PE</a:t>
            </a:r>
            <a:r>
              <a:rPr lang="en-US" sz="2000" b="1" dirty="0">
                <a:latin typeface="Gill Sans MT" panose="020B0502020104020203" pitchFamily="34" charset="0"/>
              </a:rPr>
              <a:t> </a:t>
            </a:r>
            <a:r>
              <a:rPr lang="zh-CN" altLang="en-US" sz="2000" b="1" dirty="0">
                <a:latin typeface="Gill Sans MT" panose="020B0502020104020203" pitchFamily="34" charset="0"/>
              </a:rPr>
              <a:t>利用率</a:t>
            </a:r>
          </a:p>
          <a:p>
            <a:pPr marL="1051790" lvl="2" indent="-457200">
              <a:lnSpc>
                <a:spcPct val="150000"/>
              </a:lnSpc>
            </a:pPr>
            <a:r>
              <a:rPr lang="zh-CN" altLang="en-US" sz="1800" dirty="0">
                <a:latin typeface="Gill Sans MT" panose="020B0502020104020203" pitchFamily="34" charset="0"/>
              </a:rPr>
              <a:t>增加片内 </a:t>
            </a:r>
            <a:r>
              <a:rPr lang="en-US" altLang="zh-CN" sz="1800" dirty="0">
                <a:latin typeface="Gill Sans MT" panose="020B0502020104020203" pitchFamily="34" charset="0"/>
              </a:rPr>
              <a:t>Cache</a:t>
            </a:r>
          </a:p>
          <a:p>
            <a:pPr marL="1051790" lvl="2" indent="-457200">
              <a:lnSpc>
                <a:spcPct val="150000"/>
              </a:lnSpc>
            </a:pPr>
            <a:r>
              <a:rPr lang="zh-CN" altLang="en-US" sz="1800" dirty="0">
                <a:latin typeface="Gill Sans MT" panose="020B0502020104020203" pitchFamily="34" charset="0"/>
              </a:rPr>
              <a:t>额外的内存带宽</a:t>
            </a:r>
          </a:p>
        </p:txBody>
      </p:sp>
    </p:spTree>
    <p:extLst>
      <p:ext uri="{BB962C8B-B14F-4D97-AF65-F5344CB8AC3E}">
        <p14:creationId xmlns:p14="http://schemas.microsoft.com/office/powerpoint/2010/main" val="1859111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计算体系</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深度学习计算模式</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计算体系与矩阵运算</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通用处理器 </a:t>
            </a:r>
            <a:r>
              <a:rPr lang="en-US" altLang="zh-CN" sz="2400" dirty="0">
                <a:solidFill>
                  <a:srgbClr val="374154"/>
                </a:solidFill>
                <a:latin typeface="Gill Sans MT" panose="020B0502020104020203" pitchFamily="34" charset="0"/>
              </a:rPr>
              <a:t>CPU</a:t>
            </a: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从数据看 </a:t>
            </a:r>
            <a:r>
              <a:rPr lang="en-US" altLang="zh-CN" sz="2400" dirty="0">
                <a:solidFill>
                  <a:srgbClr val="374154"/>
                </a:solidFill>
                <a:latin typeface="Gill Sans MT" panose="020B0502020104020203" pitchFamily="34" charset="0"/>
              </a:rPr>
              <a:t>CPU</a:t>
            </a:r>
            <a:r>
              <a:rPr lang="zh-CN" altLang="en-US" sz="2400" dirty="0">
                <a:solidFill>
                  <a:srgbClr val="374154"/>
                </a:solidFill>
                <a:latin typeface="Gill Sans MT" panose="020B0502020104020203" pitchFamily="34" charset="0"/>
              </a:rPr>
              <a:t> 计算</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专用处理器 </a:t>
            </a:r>
            <a:r>
              <a:rPr lang="en-US" altLang="zh-CN" sz="2400" dirty="0">
                <a:solidFill>
                  <a:srgbClr val="374154"/>
                </a:solidFill>
                <a:latin typeface="Gill Sans MT" panose="020B0502020104020203" pitchFamily="34" charset="0"/>
              </a:rPr>
              <a:t>NPU/TPU</a:t>
            </a:r>
          </a:p>
          <a:p>
            <a:pPr lvl="1">
              <a:buFont typeface="Arial" panose="020B0604020202020204" pitchFamily="34" charset="0"/>
              <a:buChar char="•"/>
            </a:pPr>
            <a:r>
              <a:rPr lang="zh-CN" altLang="en-US" sz="2400" dirty="0">
                <a:solidFill>
                  <a:srgbClr val="374154"/>
                </a:solidFill>
                <a:latin typeface="Gill Sans MT" panose="020B0502020104020203" pitchFamily="34" charset="0"/>
              </a:rPr>
              <a:t>计算体系架构的黄金</a:t>
            </a:r>
            <a:r>
              <a:rPr lang="en-US" altLang="zh-CN" sz="2400" dirty="0">
                <a:solidFill>
                  <a:srgbClr val="374154"/>
                </a:solidFill>
                <a:latin typeface="Gill Sans MT" panose="020B0502020104020203" pitchFamily="34" charset="0"/>
              </a:rPr>
              <a:t>10</a:t>
            </a:r>
            <a:r>
              <a:rPr lang="zh-CN" altLang="en-US" sz="2400" dirty="0">
                <a:solidFill>
                  <a:srgbClr val="374154"/>
                </a:solidFill>
                <a:latin typeface="Gill Sans MT" panose="020B0502020104020203" pitchFamily="34" charset="0"/>
              </a:rPr>
              <a:t>年</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计算体系与矩阵运算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Key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Metrics –</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芯片关键指标</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Bit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Width</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比特位数</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Matrix</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Multiplication</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Specialized</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Hardware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专用硬件</a:t>
            </a:r>
          </a:p>
        </p:txBody>
      </p:sp>
      <p:pic>
        <p:nvPicPr>
          <p:cNvPr id="3" name="图片 2">
            <a:extLst>
              <a:ext uri="{FF2B5EF4-FFF2-40B4-BE49-F238E27FC236}">
                <a16:creationId xmlns:a16="http://schemas.microsoft.com/office/drawing/2014/main" id="{086C1C4B-93D7-6C48-B433-7A0DA90BEC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22997" y="1989000"/>
            <a:ext cx="5120000" cy="288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5013104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4B34B3A1-10A0-1649-A96D-54318D905C6E}"/>
              </a:ext>
            </a:extLst>
          </p:cNvPr>
          <p:cNvGrpSpPr/>
          <p:nvPr/>
        </p:nvGrpSpPr>
        <p:grpSpPr>
          <a:xfrm>
            <a:off x="5738341" y="659839"/>
            <a:ext cx="6102165" cy="5345686"/>
            <a:chOff x="5450309" y="387570"/>
            <a:chExt cx="6626875" cy="5805348"/>
          </a:xfrm>
        </p:grpSpPr>
        <p:pic>
          <p:nvPicPr>
            <p:cNvPr id="19" name="图片 18">
              <a:extLst>
                <a:ext uri="{FF2B5EF4-FFF2-40B4-BE49-F238E27FC236}">
                  <a16:creationId xmlns:a16="http://schemas.microsoft.com/office/drawing/2014/main" id="{338BD7FE-5D5B-9345-BAFD-B2BB89BB6EE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50309" y="387570"/>
              <a:ext cx="4824536" cy="5805348"/>
            </a:xfrm>
            <a:prstGeom prst="rect">
              <a:avLst/>
            </a:prstGeom>
          </p:spPr>
        </p:pic>
        <p:sp>
          <p:nvSpPr>
            <p:cNvPr id="20" name="内容占位符 6">
              <a:extLst>
                <a:ext uri="{FF2B5EF4-FFF2-40B4-BE49-F238E27FC236}">
                  <a16:creationId xmlns:a16="http://schemas.microsoft.com/office/drawing/2014/main" id="{A759A384-5CBC-E64E-9E07-C67D247EB5A3}"/>
                </a:ext>
              </a:extLst>
            </p:cNvPr>
            <p:cNvSpPr txBox="1">
              <a:spLocks/>
            </p:cNvSpPr>
            <p:nvPr/>
          </p:nvSpPr>
          <p:spPr>
            <a:xfrm>
              <a:off x="10850909" y="974165"/>
              <a:ext cx="1226275" cy="589190"/>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dirty="0">
                  <a:latin typeface="Gill Sans MT" panose="020B0502020104020203" pitchFamily="34" charset="0"/>
                </a:rPr>
                <a:t>Range</a:t>
              </a:r>
              <a:endParaRPr lang="en-US" b="1"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8B728C9B-75F2-0449-8572-2182456FED45}"/>
                    </a:ext>
                  </a:extLst>
                </p:cNvPr>
                <p:cNvSpPr txBox="1"/>
                <p:nvPr/>
              </p:nvSpPr>
              <p:spPr>
                <a:xfrm>
                  <a:off x="10733520" y="1590337"/>
                  <a:ext cx="981486"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−38</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i="1">
                                <a:latin typeface="Cambria Math" panose="02040503050406030204" pitchFamily="18" charset="0"/>
                              </a:rPr>
                              <m:t>38</m:t>
                            </m:r>
                          </m:sup>
                        </m:sSup>
                      </m:oMath>
                    </m:oMathPara>
                  </a14:m>
                  <a:endParaRPr kumimoji="1" lang="zh-CN" altLang="en-US" sz="1400" b="0" dirty="0" err="1">
                    <a:latin typeface="+mn-lt"/>
                  </a:endParaRPr>
                </a:p>
              </p:txBody>
            </p:sp>
          </mc:Choice>
          <mc:Fallback xmlns="">
            <p:sp>
              <p:nvSpPr>
                <p:cNvPr id="21" name="文本框 20">
                  <a:extLst>
                    <a:ext uri="{FF2B5EF4-FFF2-40B4-BE49-F238E27FC236}">
                      <a16:creationId xmlns:a16="http://schemas.microsoft.com/office/drawing/2014/main" id="{8B728C9B-75F2-0449-8572-2182456FED45}"/>
                    </a:ext>
                  </a:extLst>
                </p:cNvPr>
                <p:cNvSpPr txBox="1">
                  <a:spLocks noRot="1" noChangeAspect="1" noMove="1" noResize="1" noEditPoints="1" noAdjustHandles="1" noChangeArrowheads="1" noChangeShapeType="1" noTextEdit="1"/>
                </p:cNvSpPr>
                <p:nvPr/>
              </p:nvSpPr>
              <p:spPr>
                <a:xfrm>
                  <a:off x="10733520" y="1590337"/>
                  <a:ext cx="981486" cy="215444"/>
                </a:xfrm>
                <a:prstGeom prst="rect">
                  <a:avLst/>
                </a:prstGeom>
                <a:blipFill>
                  <a:blip r:embed="rId4"/>
                  <a:stretch>
                    <a:fillRect l="-2564" r="-1282"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604CC19-8565-094F-A35A-B01D0974CBFC}"/>
                    </a:ext>
                  </a:extLst>
                </p:cNvPr>
                <p:cNvSpPr txBox="1"/>
                <p:nvPr/>
              </p:nvSpPr>
              <p:spPr>
                <a:xfrm>
                  <a:off x="10732014" y="2298120"/>
                  <a:ext cx="1286058" cy="21781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−5</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2" name="文本框 21">
                  <a:extLst>
                    <a:ext uri="{FF2B5EF4-FFF2-40B4-BE49-F238E27FC236}">
                      <a16:creationId xmlns:a16="http://schemas.microsoft.com/office/drawing/2014/main" id="{6604CC19-8565-094F-A35A-B01D0974CBFC}"/>
                    </a:ext>
                  </a:extLst>
                </p:cNvPr>
                <p:cNvSpPr txBox="1">
                  <a:spLocks noRot="1" noChangeAspect="1" noMove="1" noResize="1" noEditPoints="1" noAdjustHandles="1" noChangeArrowheads="1" noChangeShapeType="1" noTextEdit="1"/>
                </p:cNvSpPr>
                <p:nvPr/>
              </p:nvSpPr>
              <p:spPr>
                <a:xfrm>
                  <a:off x="10732014" y="2298120"/>
                  <a:ext cx="1286058" cy="217817"/>
                </a:xfrm>
                <a:prstGeom prst="rect">
                  <a:avLst/>
                </a:prstGeom>
                <a:blipFill>
                  <a:blip r:embed="rId5"/>
                  <a:stretch>
                    <a:fillRect l="-1961"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4FCED292-2BD5-754E-96D4-2C1AD284F91F}"/>
                    </a:ext>
                  </a:extLst>
                </p:cNvPr>
                <p:cNvSpPr txBox="1"/>
                <p:nvPr/>
              </p:nvSpPr>
              <p:spPr>
                <a:xfrm>
                  <a:off x="10715253" y="5203410"/>
                  <a:ext cx="78168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3" name="文本框 22">
                  <a:extLst>
                    <a:ext uri="{FF2B5EF4-FFF2-40B4-BE49-F238E27FC236}">
                      <a16:creationId xmlns:a16="http://schemas.microsoft.com/office/drawing/2014/main" id="{4FCED292-2BD5-754E-96D4-2C1AD284F91F}"/>
                    </a:ext>
                  </a:extLst>
                </p:cNvPr>
                <p:cNvSpPr txBox="1">
                  <a:spLocks noRot="1" noChangeAspect="1" noMove="1" noResize="1" noEditPoints="1" noAdjustHandles="1" noChangeArrowheads="1" noChangeShapeType="1" noTextEdit="1"/>
                </p:cNvSpPr>
                <p:nvPr/>
              </p:nvSpPr>
              <p:spPr>
                <a:xfrm>
                  <a:off x="10715253" y="5203410"/>
                  <a:ext cx="781689" cy="215444"/>
                </a:xfrm>
                <a:prstGeom prst="rect">
                  <a:avLst/>
                </a:prstGeom>
                <a:blipFill>
                  <a:blip r:embed="rId6"/>
                  <a:stretch>
                    <a:fillRect l="-4839"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D961659-2B25-AA41-86D8-EACA044E4359}"/>
                    </a:ext>
                  </a:extLst>
                </p:cNvPr>
                <p:cNvSpPr txBox="1"/>
                <p:nvPr/>
              </p:nvSpPr>
              <p:spPr>
                <a:xfrm>
                  <a:off x="10712288" y="5913566"/>
                  <a:ext cx="57066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r>
                          <a:rPr kumimoji="1" lang="en-US" altLang="zh-CN" sz="1400" i="1" smtClean="0">
                            <a:latin typeface="Cambria Math" panose="02040503050406030204" pitchFamily="18" charset="0"/>
                          </a:rPr>
                          <m:t>1</m:t>
                        </m:r>
                        <m:r>
                          <a:rPr kumimoji="1" lang="en-US" altLang="zh-CN" sz="1400" b="0" i="1" smtClean="0">
                            <a:latin typeface="Cambria Math" panose="02040503050406030204" pitchFamily="18" charset="0"/>
                          </a:rPr>
                          <m:t>27</m:t>
                        </m:r>
                      </m:oMath>
                    </m:oMathPara>
                  </a14:m>
                  <a:endParaRPr kumimoji="1" lang="zh-CN" altLang="en-US" sz="1400" b="0" dirty="0" err="1">
                    <a:latin typeface="+mn-lt"/>
                  </a:endParaRPr>
                </a:p>
              </p:txBody>
            </p:sp>
          </mc:Choice>
          <mc:Fallback xmlns="">
            <p:sp>
              <p:nvSpPr>
                <p:cNvPr id="24" name="文本框 23">
                  <a:extLst>
                    <a:ext uri="{FF2B5EF4-FFF2-40B4-BE49-F238E27FC236}">
                      <a16:creationId xmlns:a16="http://schemas.microsoft.com/office/drawing/2014/main" id="{FD961659-2B25-AA41-86D8-EACA044E4359}"/>
                    </a:ext>
                  </a:extLst>
                </p:cNvPr>
                <p:cNvSpPr txBox="1">
                  <a:spLocks noRot="1" noChangeAspect="1" noMove="1" noResize="1" noEditPoints="1" noAdjustHandles="1" noChangeArrowheads="1" noChangeShapeType="1" noTextEdit="1"/>
                </p:cNvSpPr>
                <p:nvPr/>
              </p:nvSpPr>
              <p:spPr>
                <a:xfrm>
                  <a:off x="10712288" y="5913566"/>
                  <a:ext cx="570669" cy="215444"/>
                </a:xfrm>
                <a:prstGeom prst="rect">
                  <a:avLst/>
                </a:prstGeom>
                <a:blipFill>
                  <a:blip r:embed="rId7"/>
                  <a:stretch>
                    <a:fillRect l="-4348" r="-6522"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CA4109F-FDB4-2044-9D61-E35F6B7AA226}"/>
                    </a:ext>
                  </a:extLst>
                </p:cNvPr>
                <p:cNvSpPr txBox="1"/>
                <p:nvPr/>
              </p:nvSpPr>
              <p:spPr>
                <a:xfrm>
                  <a:off x="10733520" y="4447212"/>
                  <a:ext cx="778482"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2</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9</m:t>
                            </m:r>
                          </m:sup>
                        </m:sSup>
                      </m:oMath>
                    </m:oMathPara>
                  </a14:m>
                  <a:endParaRPr kumimoji="1" lang="zh-CN" altLang="en-US" sz="1400" b="0" dirty="0" err="1">
                    <a:latin typeface="+mn-lt"/>
                  </a:endParaRPr>
                </a:p>
              </p:txBody>
            </p:sp>
          </mc:Choice>
          <mc:Fallback xmlns="">
            <p:sp>
              <p:nvSpPr>
                <p:cNvPr id="25" name="文本框 24">
                  <a:extLst>
                    <a:ext uri="{FF2B5EF4-FFF2-40B4-BE49-F238E27FC236}">
                      <a16:creationId xmlns:a16="http://schemas.microsoft.com/office/drawing/2014/main" id="{9CA4109F-FDB4-2044-9D61-E35F6B7AA226}"/>
                    </a:ext>
                  </a:extLst>
                </p:cNvPr>
                <p:cNvSpPr txBox="1">
                  <a:spLocks noRot="1" noChangeAspect="1" noMove="1" noResize="1" noEditPoints="1" noAdjustHandles="1" noChangeArrowheads="1" noChangeShapeType="1" noTextEdit="1"/>
                </p:cNvSpPr>
                <p:nvPr/>
              </p:nvSpPr>
              <p:spPr>
                <a:xfrm>
                  <a:off x="10733520" y="4447212"/>
                  <a:ext cx="778482" cy="215444"/>
                </a:xfrm>
                <a:prstGeom prst="rect">
                  <a:avLst/>
                </a:prstGeom>
                <a:blipFill>
                  <a:blip r:embed="rId8"/>
                  <a:stretch>
                    <a:fillRect l="-3226" r="-1613"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76402C70-6A36-9D46-BEF3-8CFB9D341657}"/>
                    </a:ext>
                  </a:extLst>
                </p:cNvPr>
                <p:cNvSpPr txBox="1"/>
                <p:nvPr/>
              </p:nvSpPr>
              <p:spPr>
                <a:xfrm>
                  <a:off x="10732014" y="3049035"/>
                  <a:ext cx="1286058" cy="21781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−5</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6" name="文本框 25">
                  <a:extLst>
                    <a:ext uri="{FF2B5EF4-FFF2-40B4-BE49-F238E27FC236}">
                      <a16:creationId xmlns:a16="http://schemas.microsoft.com/office/drawing/2014/main" id="{76402C70-6A36-9D46-BEF3-8CFB9D341657}"/>
                    </a:ext>
                  </a:extLst>
                </p:cNvPr>
                <p:cNvSpPr txBox="1">
                  <a:spLocks noRot="1" noChangeAspect="1" noMove="1" noResize="1" noEditPoints="1" noAdjustHandles="1" noChangeArrowheads="1" noChangeShapeType="1" noTextEdit="1"/>
                </p:cNvSpPr>
                <p:nvPr/>
              </p:nvSpPr>
              <p:spPr>
                <a:xfrm>
                  <a:off x="10732014" y="3049035"/>
                  <a:ext cx="1286058" cy="217817"/>
                </a:xfrm>
                <a:prstGeom prst="rect">
                  <a:avLst/>
                </a:prstGeom>
                <a:blipFill>
                  <a:blip r:embed="rId9"/>
                  <a:stretch>
                    <a:fillRect l="-1961"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4737FB33-CEB4-EB41-BEA8-D345208E3430}"/>
                    </a:ext>
                  </a:extLst>
                </p:cNvPr>
                <p:cNvSpPr txBox="1"/>
                <p:nvPr/>
              </p:nvSpPr>
              <p:spPr>
                <a:xfrm>
                  <a:off x="10783148" y="3761564"/>
                  <a:ext cx="88222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p>
                          <m:sSupPr>
                            <m:ctrlPr>
                              <a:rPr kumimoji="1" lang="en-US" altLang="zh-CN" sz="1400" b="0" i="1" smtClean="0">
                                <a:latin typeface="Cambria Math" panose="02040503050406030204" pitchFamily="18" charset="0"/>
                              </a:rPr>
                            </m:ctrlPr>
                          </m:sSupPr>
                          <m:e>
                            <m:r>
                              <a:rPr kumimoji="1" lang="en-US" altLang="zh-CN" sz="1400" b="0" i="1" smtClean="0">
                                <a:latin typeface="Cambria Math" panose="02040503050406030204" pitchFamily="18" charset="0"/>
                              </a:rPr>
                              <m:t>𝑒</m:t>
                            </m:r>
                          </m:e>
                          <m:sup>
                            <m:r>
                              <a:rPr kumimoji="1" lang="en-US" altLang="zh-CN" sz="1400" b="0" i="1" smtClean="0">
                                <a:latin typeface="Cambria Math" panose="02040503050406030204" pitchFamily="18" charset="0"/>
                              </a:rPr>
                              <m:t>−38</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3</m:t>
                            </m:r>
                            <m:r>
                              <a:rPr kumimoji="1" lang="en-US" altLang="zh-CN" sz="1400" b="0" i="1" smtClean="0">
                                <a:latin typeface="Cambria Math" panose="02040503050406030204" pitchFamily="18" charset="0"/>
                              </a:rPr>
                              <m:t>𝑒</m:t>
                            </m:r>
                          </m:e>
                          <m:sup>
                            <m:r>
                              <a:rPr kumimoji="1" lang="en-US" altLang="zh-CN" sz="1400" b="0" i="1" smtClean="0">
                                <a:latin typeface="Cambria Math" panose="02040503050406030204" pitchFamily="18" charset="0"/>
                              </a:rPr>
                              <m:t>38</m:t>
                            </m:r>
                          </m:sup>
                        </m:sSup>
                      </m:oMath>
                    </m:oMathPara>
                  </a14:m>
                  <a:endParaRPr kumimoji="1" lang="zh-CN" altLang="en-US" sz="1400" b="0" dirty="0" err="1">
                    <a:latin typeface="+mn-lt"/>
                  </a:endParaRPr>
                </a:p>
              </p:txBody>
            </p:sp>
          </mc:Choice>
          <mc:Fallback xmlns="">
            <p:sp>
              <p:nvSpPr>
                <p:cNvPr id="27" name="文本框 26">
                  <a:extLst>
                    <a:ext uri="{FF2B5EF4-FFF2-40B4-BE49-F238E27FC236}">
                      <a16:creationId xmlns:a16="http://schemas.microsoft.com/office/drawing/2014/main" id="{4737FB33-CEB4-EB41-BEA8-D345208E3430}"/>
                    </a:ext>
                  </a:extLst>
                </p:cNvPr>
                <p:cNvSpPr txBox="1">
                  <a:spLocks noRot="1" noChangeAspect="1" noMove="1" noResize="1" noEditPoints="1" noAdjustHandles="1" noChangeArrowheads="1" noChangeShapeType="1" noTextEdit="1"/>
                </p:cNvSpPr>
                <p:nvPr/>
              </p:nvSpPr>
              <p:spPr>
                <a:xfrm>
                  <a:off x="10783148" y="3761564"/>
                  <a:ext cx="882229" cy="215444"/>
                </a:xfrm>
                <a:prstGeom prst="rect">
                  <a:avLst/>
                </a:prstGeom>
                <a:blipFill>
                  <a:blip r:embed="rId10"/>
                  <a:stretch>
                    <a:fillRect l="-1408" b="-5556"/>
                  </a:stretch>
                </a:blipFill>
              </p:spPr>
              <p:txBody>
                <a:bodyPr/>
                <a:lstStyle/>
                <a:p>
                  <a:r>
                    <a:rPr lang="zh-CN" altLang="en-US">
                      <a:noFill/>
                    </a:rPr>
                    <a:t> </a:t>
                  </a:r>
                </a:p>
              </p:txBody>
            </p:sp>
          </mc:Fallback>
        </mc:AlternateContent>
      </p:grpSp>
      <p:sp>
        <p:nvSpPr>
          <p:cNvPr id="6" name="标题 5">
            <a:extLst>
              <a:ext uri="{FF2B5EF4-FFF2-40B4-BE49-F238E27FC236}">
                <a16:creationId xmlns:a16="http://schemas.microsoft.com/office/drawing/2014/main" id="{B3F5B8A1-E52A-1049-83FE-B963F8D4DBB4}"/>
              </a:ext>
            </a:extLst>
          </p:cNvPr>
          <p:cNvSpPr>
            <a:spLocks noGrp="1"/>
          </p:cNvSpPr>
          <p:nvPr>
            <p:ph type="title"/>
          </p:nvPr>
        </p:nvSpPr>
        <p:spPr/>
        <p:txBody>
          <a:bodyPr/>
          <a:lstStyle/>
          <a:p>
            <a:r>
              <a:rPr lang="zh-CN" altLang="en-US" dirty="0"/>
              <a:t>什么决定比特位宽 </a:t>
            </a:r>
            <a:r>
              <a:rPr lang="en-US" altLang="zh-CN" dirty="0"/>
              <a:t>Bit</a:t>
            </a:r>
            <a:r>
              <a:rPr lang="zh-CN" altLang="en-US" dirty="0"/>
              <a:t> </a:t>
            </a:r>
            <a:r>
              <a:rPr lang="en-US" altLang="zh-CN" dirty="0"/>
              <a:t>Width</a:t>
            </a:r>
            <a:r>
              <a:rPr lang="zh-CN" altLang="en-US" dirty="0"/>
              <a:t> </a:t>
            </a:r>
            <a:r>
              <a:rPr lang="en-US" altLang="zh-CN" dirty="0"/>
              <a:t>?</a:t>
            </a:r>
            <a:endParaRPr lang="zh-CN" altLang="en-US" dirty="0"/>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1985F5A1-3EC5-5F43-B2ED-CEE06436EC3D}"/>
                  </a:ext>
                </a:extLst>
              </p:cNvPr>
              <p:cNvSpPr>
                <a:spLocks noGrp="1"/>
              </p:cNvSpPr>
              <p:nvPr>
                <p:ph sz="half" idx="1"/>
              </p:nvPr>
            </p:nvSpPr>
            <p:spPr>
              <a:xfrm>
                <a:off x="623636" y="1412776"/>
                <a:ext cx="5042698" cy="4608512"/>
              </a:xfrm>
            </p:spPr>
            <p:txBody>
              <a:bodyPr/>
              <a:lstStyle/>
              <a:p>
                <a:r>
                  <a:rPr lang="en-US" altLang="zh-CN" sz="2400" dirty="0">
                    <a:latin typeface="Gill Sans MT" panose="020B0502020104020203" pitchFamily="34" charset="0"/>
                  </a:rPr>
                  <a:t>Number</a:t>
                </a:r>
                <a:r>
                  <a:rPr lang="zh-CN" altLang="en-US" sz="2400" dirty="0">
                    <a:latin typeface="Gill Sans MT" panose="020B0502020104020203" pitchFamily="34" charset="0"/>
                  </a:rPr>
                  <a:t> </a:t>
                </a:r>
                <a:r>
                  <a:rPr lang="en-US" altLang="zh-CN" sz="2400" dirty="0">
                    <a:latin typeface="Gill Sans MT" panose="020B0502020104020203" pitchFamily="34" charset="0"/>
                  </a:rPr>
                  <a:t>of</a:t>
                </a:r>
                <a:r>
                  <a:rPr lang="zh-CN" altLang="en-US" sz="2400" dirty="0">
                    <a:latin typeface="Gill Sans MT" panose="020B0502020104020203" pitchFamily="34" charset="0"/>
                  </a:rPr>
                  <a:t> </a:t>
                </a:r>
                <a:r>
                  <a:rPr lang="en-US" altLang="zh-CN" sz="2400" dirty="0">
                    <a:latin typeface="Gill Sans MT" panose="020B0502020104020203" pitchFamily="34" charset="0"/>
                  </a:rPr>
                  <a:t>unique</a:t>
                </a:r>
                <a:r>
                  <a:rPr lang="zh-CN" altLang="en-US" sz="2400" dirty="0">
                    <a:latin typeface="Gill Sans MT" panose="020B0502020104020203" pitchFamily="34" charset="0"/>
                  </a:rPr>
                  <a:t> </a:t>
                </a:r>
                <a:r>
                  <a:rPr lang="en-US" altLang="zh-CN" sz="2400" dirty="0">
                    <a:latin typeface="Gill Sans MT" panose="020B0502020104020203" pitchFamily="34" charset="0"/>
                  </a:rPr>
                  <a:t>values</a:t>
                </a:r>
                <a:r>
                  <a:rPr lang="zh-CN" altLang="en-US" sz="2400" dirty="0">
                    <a:latin typeface="Gill Sans MT" panose="020B0502020104020203" pitchFamily="34" charset="0"/>
                  </a:rPr>
                  <a:t> </a:t>
                </a:r>
                <a:r>
                  <a:rPr lang="en-US" altLang="zh-CN" sz="2400" dirty="0">
                    <a:latin typeface="Gill Sans MT" panose="020B0502020104020203" pitchFamily="34" charset="0"/>
                  </a:rPr>
                  <a:t>Precision</a:t>
                </a:r>
              </a:p>
              <a:p>
                <a:pPr lvl="1"/>
                <a:r>
                  <a:rPr lang="en-US" altLang="zh-CN" sz="2000" dirty="0">
                    <a:latin typeface="Gill Sans MT" panose="020B0502020104020203" pitchFamily="34" charset="0"/>
                  </a:rPr>
                  <a:t>e.g.,</a:t>
                </a:r>
                <a:r>
                  <a:rPr lang="zh-CN" altLang="en-US" sz="2000" dirty="0">
                    <a:latin typeface="Gill Sans MT" panose="020B0502020104020203" pitchFamily="34" charset="0"/>
                  </a:rPr>
                  <a:t> </a:t>
                </a:r>
                <a:r>
                  <a:rPr lang="en-US" altLang="zh-CN" sz="2000" dirty="0">
                    <a:latin typeface="Gill Sans MT" panose="020B0502020104020203" pitchFamily="34" charset="0"/>
                  </a:rPr>
                  <a:t>M-bits</a:t>
                </a:r>
                <a:r>
                  <a:rPr lang="zh-CN" altLang="en-US" sz="2000" dirty="0">
                    <a:latin typeface="Gill Sans MT" panose="020B0502020104020203" pitchFamily="34" charset="0"/>
                  </a:rPr>
                  <a:t> </a:t>
                </a:r>
                <a:r>
                  <a:rPr lang="en-US" altLang="zh-CN" sz="2000" dirty="0">
                    <a:latin typeface="Gill Sans MT" panose="020B0502020104020203" pitchFamily="34" charset="0"/>
                  </a:rPr>
                  <a:t>to</a:t>
                </a:r>
                <a:r>
                  <a:rPr lang="zh-CN" altLang="en-US" sz="2000" dirty="0">
                    <a:latin typeface="Gill Sans MT" panose="020B0502020104020203" pitchFamily="34" charset="0"/>
                  </a:rPr>
                  <a:t> </a:t>
                </a:r>
                <a:r>
                  <a:rPr lang="en-US" altLang="zh-CN" sz="2000" dirty="0">
                    <a:latin typeface="Gill Sans MT" panose="020B0502020104020203" pitchFamily="34" charset="0"/>
                  </a:rPr>
                  <a:t>represent</a:t>
                </a:r>
                <a:r>
                  <a:rPr lang="zh-CN" altLang="en-US" sz="2000" dirty="0">
                    <a:latin typeface="Gill Sans MT" panose="020B0502020104020203" pitchFamily="34" charset="0"/>
                  </a:rPr>
                  <a:t> </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i="1">
                            <a:latin typeface="Cambria Math" panose="02040503050406030204" pitchFamily="18" charset="0"/>
                          </a:rPr>
                          <m:t>2</m:t>
                        </m:r>
                      </m:e>
                      <m:sup>
                        <m:r>
                          <a:rPr lang="en-US" altLang="zh-CN" sz="2000" b="0" i="1" smtClean="0">
                            <a:latin typeface="Cambria Math" panose="02040503050406030204" pitchFamily="18" charset="0"/>
                          </a:rPr>
                          <m:t>𝑀</m:t>
                        </m:r>
                      </m:sup>
                    </m:sSup>
                  </m:oMath>
                </a14:m>
                <a:r>
                  <a:rPr lang="zh-CN" altLang="en-US" sz="2000" dirty="0">
                    <a:latin typeface="Gill Sans MT" panose="020B0502020104020203" pitchFamily="34" charset="0"/>
                  </a:rPr>
                  <a:t> </a:t>
                </a:r>
                <a:r>
                  <a:rPr lang="en-US" altLang="zh-CN" sz="2000" dirty="0">
                    <a:latin typeface="Gill Sans MT" panose="020B0502020104020203" pitchFamily="34" charset="0"/>
                  </a:rPr>
                  <a:t>values</a:t>
                </a:r>
              </a:p>
              <a:p>
                <a:r>
                  <a:rPr lang="en-US" altLang="zh-CN" sz="2400" dirty="0">
                    <a:latin typeface="Gill Sans MT" panose="020B0502020104020203" pitchFamily="34" charset="0"/>
                  </a:rPr>
                  <a:t>Dynamic</a:t>
                </a:r>
                <a:r>
                  <a:rPr lang="zh-CN" altLang="en-US" sz="2400" dirty="0">
                    <a:latin typeface="Gill Sans MT" panose="020B0502020104020203" pitchFamily="34" charset="0"/>
                  </a:rPr>
                  <a:t> </a:t>
                </a:r>
                <a:r>
                  <a:rPr lang="en-US" altLang="zh-CN" sz="2400" dirty="0">
                    <a:latin typeface="Gill Sans MT" panose="020B0502020104020203" pitchFamily="34" charset="0"/>
                  </a:rPr>
                  <a:t>range</a:t>
                </a:r>
                <a:r>
                  <a:rPr lang="zh-CN" altLang="en-US" sz="2400" dirty="0">
                    <a:latin typeface="Gill Sans MT" panose="020B0502020104020203" pitchFamily="34" charset="0"/>
                  </a:rPr>
                  <a:t> </a:t>
                </a:r>
                <a:r>
                  <a:rPr lang="en-US" altLang="zh-CN" sz="2400" dirty="0">
                    <a:latin typeface="Gill Sans MT" panose="020B0502020104020203" pitchFamily="34" charset="0"/>
                  </a:rPr>
                  <a:t>of</a:t>
                </a:r>
                <a:r>
                  <a:rPr lang="zh-CN" altLang="en-US" sz="2400" dirty="0">
                    <a:latin typeface="Gill Sans MT" panose="020B0502020104020203" pitchFamily="34" charset="0"/>
                  </a:rPr>
                  <a:t> </a:t>
                </a:r>
                <a:r>
                  <a:rPr lang="en-US" altLang="zh-CN" sz="2400" dirty="0">
                    <a:latin typeface="Gill Sans MT" panose="020B0502020104020203" pitchFamily="34" charset="0"/>
                  </a:rPr>
                  <a:t>values</a:t>
                </a:r>
              </a:p>
              <a:p>
                <a:pPr lvl="1"/>
                <a:r>
                  <a:rPr lang="en-US" altLang="zh-CN" sz="2000" dirty="0">
                    <a:latin typeface="Gill Sans MT" panose="020B0502020104020203" pitchFamily="34" charset="0"/>
                  </a:rPr>
                  <a:t>e.g.,</a:t>
                </a:r>
                <a:r>
                  <a:rPr lang="zh-CN" altLang="en-US" sz="2000" dirty="0">
                    <a:latin typeface="Gill Sans MT" panose="020B0502020104020203" pitchFamily="34" charset="0"/>
                  </a:rPr>
                  <a:t> </a:t>
                </a:r>
                <a:r>
                  <a:rPr lang="en-US" altLang="zh-CN" sz="2000" dirty="0">
                    <a:latin typeface="Gill Sans MT" panose="020B0502020104020203" pitchFamily="34" charset="0"/>
                  </a:rPr>
                  <a:t>E-bits</a:t>
                </a:r>
                <a:r>
                  <a:rPr lang="zh-CN" altLang="en-US" sz="2000" dirty="0">
                    <a:latin typeface="Gill Sans MT" panose="020B0502020104020203" pitchFamily="34" charset="0"/>
                  </a:rPr>
                  <a:t> </a:t>
                </a:r>
                <a:r>
                  <a:rPr lang="en-US" altLang="zh-CN" sz="2000" dirty="0">
                    <a:latin typeface="Gill Sans MT" panose="020B0502020104020203" pitchFamily="34" charset="0"/>
                  </a:rPr>
                  <a:t>to</a:t>
                </a:r>
                <a:r>
                  <a:rPr lang="zh-CN" altLang="en-US" sz="2000" dirty="0">
                    <a:latin typeface="Gill Sans MT" panose="020B0502020104020203" pitchFamily="34" charset="0"/>
                  </a:rPr>
                  <a:t> </a:t>
                </a:r>
                <a:r>
                  <a:rPr lang="en-US" altLang="zh-CN" sz="2000" dirty="0">
                    <a:latin typeface="Gill Sans MT" panose="020B0502020104020203" pitchFamily="34" charset="0"/>
                  </a:rPr>
                  <a:t>scale</a:t>
                </a:r>
                <a:r>
                  <a:rPr lang="zh-CN" altLang="en-US" sz="2000" dirty="0">
                    <a:latin typeface="Gill Sans MT" panose="020B0502020104020203" pitchFamily="34" charset="0"/>
                  </a:rPr>
                  <a:t> </a:t>
                </a:r>
                <a:r>
                  <a:rPr lang="en-US" altLang="zh-CN" sz="2000" dirty="0">
                    <a:latin typeface="Gill Sans MT" panose="020B0502020104020203" pitchFamily="34" charset="0"/>
                  </a:rPr>
                  <a:t>value</a:t>
                </a:r>
                <a:r>
                  <a:rPr lang="zh-CN" altLang="en-US" sz="2000" dirty="0">
                    <a:latin typeface="Gill Sans MT" panose="020B0502020104020203" pitchFamily="34" charset="0"/>
                  </a:rPr>
                  <a:t> </a:t>
                </a:r>
                <a:r>
                  <a:rPr lang="en-US" altLang="zh-CN" sz="2000" dirty="0">
                    <a:latin typeface="Gill Sans MT" panose="020B0502020104020203" pitchFamily="34" charset="0"/>
                  </a:rPr>
                  <a:t>by</a:t>
                </a:r>
                <a:r>
                  <a:rPr lang="zh-CN" altLang="en-US" sz="2000" dirty="0">
                    <a:latin typeface="Gill Sans MT" panose="020B0502020104020203" pitchFamily="34" charset="0"/>
                  </a:rPr>
                  <a:t> </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2</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𝐸</m:t>
                        </m:r>
                        <m:r>
                          <a:rPr lang="en-US" altLang="zh-CN" sz="2000" b="0" i="1" smtClean="0">
                            <a:latin typeface="Cambria Math" panose="02040503050406030204" pitchFamily="18" charset="0"/>
                          </a:rPr>
                          <m:t>−127)</m:t>
                        </m:r>
                      </m:sup>
                    </m:sSup>
                  </m:oMath>
                </a14:m>
                <a:r>
                  <a:rPr lang="zh-CN" altLang="en-US" sz="2000" dirty="0">
                    <a:latin typeface="Gill Sans MT" panose="020B0502020104020203" pitchFamily="34" charset="0"/>
                  </a:rPr>
                  <a:t> </a:t>
                </a:r>
                <a:endParaRPr lang="en-US" altLang="zh-CN" sz="2000" dirty="0">
                  <a:latin typeface="Gill Sans MT" panose="020B0502020104020203" pitchFamily="34" charset="0"/>
                </a:endParaRPr>
              </a:p>
              <a:p>
                <a:r>
                  <a:rPr lang="en-US" altLang="zh-CN" sz="2400" dirty="0">
                    <a:latin typeface="Gill Sans MT" panose="020B0502020104020203" pitchFamily="34" charset="0"/>
                  </a:rPr>
                  <a:t>Signed</a:t>
                </a:r>
                <a:r>
                  <a:rPr lang="zh-CN" altLang="en-US" sz="2400" dirty="0">
                    <a:latin typeface="Gill Sans MT" panose="020B0502020104020203" pitchFamily="34" charset="0"/>
                  </a:rPr>
                  <a:t> </a:t>
                </a:r>
                <a:r>
                  <a:rPr lang="en-US" altLang="zh-CN" sz="2400" dirty="0">
                    <a:latin typeface="Gill Sans MT" panose="020B0502020104020203" pitchFamily="34" charset="0"/>
                  </a:rPr>
                  <a:t>or</a:t>
                </a:r>
                <a:r>
                  <a:rPr lang="zh-CN" altLang="en-US" sz="2400" dirty="0">
                    <a:latin typeface="Gill Sans MT" panose="020B0502020104020203" pitchFamily="34" charset="0"/>
                  </a:rPr>
                  <a:t> </a:t>
                </a:r>
                <a:r>
                  <a:rPr lang="en-US" altLang="zh-CN" sz="2400" dirty="0">
                    <a:latin typeface="Gill Sans MT" panose="020B0502020104020203" pitchFamily="34" charset="0"/>
                  </a:rPr>
                  <a:t>unsigned</a:t>
                </a:r>
                <a:r>
                  <a:rPr lang="zh-CN" altLang="en-US" sz="2400" dirty="0">
                    <a:latin typeface="Gill Sans MT" panose="020B0502020104020203" pitchFamily="34" charset="0"/>
                  </a:rPr>
                  <a:t> </a:t>
                </a:r>
                <a:r>
                  <a:rPr lang="en-US" altLang="zh-CN" sz="2400" dirty="0">
                    <a:latin typeface="Gill Sans MT" panose="020B0502020104020203" pitchFamily="34" charset="0"/>
                  </a:rPr>
                  <a:t>values</a:t>
                </a:r>
              </a:p>
              <a:p>
                <a:pPr lvl="1"/>
                <a:r>
                  <a:rPr lang="en-US" altLang="zh-CN" sz="2000" dirty="0">
                    <a:latin typeface="Gill Sans MT" panose="020B0502020104020203" pitchFamily="34" charset="0"/>
                  </a:rPr>
                  <a:t>e.g.,</a:t>
                </a:r>
                <a:r>
                  <a:rPr lang="zh-CN" altLang="en-US" sz="2000" dirty="0">
                    <a:latin typeface="Gill Sans MT" panose="020B0502020104020203" pitchFamily="34" charset="0"/>
                  </a:rPr>
                  <a:t> </a:t>
                </a:r>
                <a:r>
                  <a:rPr lang="en-US" altLang="zh-CN" sz="2000" dirty="0">
                    <a:latin typeface="Gill Sans MT" panose="020B0502020104020203" pitchFamily="34" charset="0"/>
                  </a:rPr>
                  <a:t>signed</a:t>
                </a:r>
                <a:r>
                  <a:rPr lang="zh-CN" altLang="en-US" sz="2000" dirty="0">
                    <a:latin typeface="Gill Sans MT" panose="020B0502020104020203" pitchFamily="34" charset="0"/>
                  </a:rPr>
                  <a:t> </a:t>
                </a:r>
                <a:r>
                  <a:rPr lang="en-US" altLang="zh-CN" sz="2000" dirty="0">
                    <a:latin typeface="Gill Sans MT" panose="020B0502020104020203" pitchFamily="34" charset="0"/>
                  </a:rPr>
                  <a:t>requires</a:t>
                </a:r>
                <a:r>
                  <a:rPr lang="zh-CN" altLang="en-US" sz="2000" dirty="0">
                    <a:latin typeface="Gill Sans MT" panose="020B0502020104020203" pitchFamily="34" charset="0"/>
                  </a:rPr>
                  <a:t> </a:t>
                </a:r>
                <a:r>
                  <a:rPr lang="en-US" altLang="zh-CN" sz="2000" dirty="0">
                    <a:latin typeface="Gill Sans MT" panose="020B0502020104020203" pitchFamily="34" charset="0"/>
                  </a:rPr>
                  <a:t>one</a:t>
                </a:r>
                <a:r>
                  <a:rPr lang="zh-CN" altLang="en-US" sz="2000" dirty="0">
                    <a:latin typeface="Gill Sans MT" panose="020B0502020104020203" pitchFamily="34" charset="0"/>
                  </a:rPr>
                  <a:t> </a:t>
                </a:r>
                <a:r>
                  <a:rPr lang="en-US" altLang="zh-CN" sz="2000" dirty="0">
                    <a:latin typeface="Gill Sans MT" panose="020B0502020104020203" pitchFamily="34" charset="0"/>
                  </a:rPr>
                  <a:t>extra</a:t>
                </a:r>
                <a:r>
                  <a:rPr lang="zh-CN" altLang="en-US" sz="2000" dirty="0">
                    <a:latin typeface="Gill Sans MT" panose="020B0502020104020203" pitchFamily="34" charset="0"/>
                  </a:rPr>
                  <a:t> </a:t>
                </a:r>
                <a:r>
                  <a:rPr lang="en-US" altLang="zh-CN" sz="2000" dirty="0">
                    <a:latin typeface="Gill Sans MT" panose="020B0502020104020203" pitchFamily="34" charset="0"/>
                  </a:rPr>
                  <a:t>bit(S)</a:t>
                </a:r>
              </a:p>
              <a:p>
                <a:pPr lvl="1"/>
                <a:endParaRPr lang="en-US" altLang="zh-CN" sz="2000" dirty="0">
                  <a:latin typeface="Gill Sans MT" panose="020B0502020104020203" pitchFamily="34" charset="0"/>
                </a:endParaRPr>
              </a:p>
              <a:p>
                <a:r>
                  <a:rPr lang="zh-CN" altLang="en-US" sz="2400" b="1" dirty="0">
                    <a:latin typeface="Gill Sans MT" panose="020B0502020104020203" pitchFamily="34" charset="0"/>
                  </a:rPr>
                  <a:t>总比特数： </a:t>
                </a:r>
                <a:r>
                  <a:rPr lang="en-US" altLang="zh-CN" sz="2400" b="1" dirty="0">
                    <a:latin typeface="Gill Sans MT" panose="020B0502020104020203" pitchFamily="34" charset="0"/>
                  </a:rPr>
                  <a:t>S+E+M</a:t>
                </a:r>
                <a:endParaRPr lang="zh-CN" altLang="en-US" sz="2400" b="1" dirty="0">
                  <a:latin typeface="Gill Sans MT" panose="020B0502020104020203" pitchFamily="34" charset="0"/>
                </a:endParaRPr>
              </a:p>
            </p:txBody>
          </p:sp>
        </mc:Choice>
        <mc:Fallback xmlns="">
          <p:sp>
            <p:nvSpPr>
              <p:cNvPr id="7" name="内容占位符 6">
                <a:extLst>
                  <a:ext uri="{FF2B5EF4-FFF2-40B4-BE49-F238E27FC236}">
                    <a16:creationId xmlns:a16="http://schemas.microsoft.com/office/drawing/2014/main" id="{1985F5A1-3EC5-5F43-B2ED-CEE06436EC3D}"/>
                  </a:ext>
                </a:extLst>
              </p:cNvPr>
              <p:cNvSpPr>
                <a:spLocks noGrp="1" noRot="1" noChangeAspect="1" noMove="1" noResize="1" noEditPoints="1" noAdjustHandles="1" noChangeArrowheads="1" noChangeShapeType="1" noTextEdit="1"/>
              </p:cNvSpPr>
              <p:nvPr>
                <p:ph sz="half" idx="1"/>
              </p:nvPr>
            </p:nvSpPr>
            <p:spPr>
              <a:xfrm>
                <a:off x="623636" y="1412776"/>
                <a:ext cx="5042698" cy="4608512"/>
              </a:xfrm>
              <a:blipFill>
                <a:blip r:embed="rId11"/>
                <a:stretch>
                  <a:fillRect l="-15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30053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1D2DAA4-D09B-D349-B1E7-FA1A047957D0}"/>
              </a:ext>
            </a:extLst>
          </p:cNvPr>
          <p:cNvSpPr>
            <a:spLocks noGrp="1"/>
          </p:cNvSpPr>
          <p:nvPr>
            <p:ph type="title"/>
          </p:nvPr>
        </p:nvSpPr>
        <p:spPr/>
        <p:txBody>
          <a:bodyPr/>
          <a:lstStyle/>
          <a:p>
            <a:r>
              <a:rPr lang="en-US" altLang="zh-CN" dirty="0"/>
              <a:t>AI</a:t>
            </a:r>
            <a:r>
              <a:rPr lang="zh-CN" altLang="en-US" dirty="0"/>
              <a:t> 芯片设计的思考</a:t>
            </a:r>
          </a:p>
        </p:txBody>
      </p:sp>
      <p:sp>
        <p:nvSpPr>
          <p:cNvPr id="7" name="内容占位符 6">
            <a:extLst>
              <a:ext uri="{FF2B5EF4-FFF2-40B4-BE49-F238E27FC236}">
                <a16:creationId xmlns:a16="http://schemas.microsoft.com/office/drawing/2014/main" id="{85DC9CD3-615C-9746-A8F4-AAFDFF8FB65A}"/>
              </a:ext>
            </a:extLst>
          </p:cNvPr>
          <p:cNvSpPr>
            <a:spLocks noGrp="1"/>
          </p:cNvSpPr>
          <p:nvPr>
            <p:ph sz="half" idx="1"/>
          </p:nvPr>
        </p:nvSpPr>
        <p:spPr/>
        <p:txBody>
          <a:bodyPr/>
          <a:lstStyle/>
          <a:p>
            <a:pPr>
              <a:lnSpc>
                <a:spcPct val="150000"/>
              </a:lnSpc>
            </a:pPr>
            <a:r>
              <a:rPr lang="zh-CN" altLang="en-US" sz="2400" b="1" dirty="0">
                <a:latin typeface="Gill Sans MT" panose="020B0502020104020203" pitchFamily="34" charset="0"/>
              </a:rPr>
              <a:t>对精度的影响 </a:t>
            </a:r>
            <a:r>
              <a:rPr lang="en-US" altLang="zh-CN" sz="2400" b="1" dirty="0">
                <a:latin typeface="Gill Sans MT" panose="020B0502020104020203" pitchFamily="34" charset="0"/>
              </a:rPr>
              <a:t>Impact</a:t>
            </a:r>
            <a:r>
              <a:rPr lang="zh-CN" altLang="en-US" sz="2400" b="1" dirty="0">
                <a:latin typeface="Gill Sans MT" panose="020B0502020104020203" pitchFamily="34" charset="0"/>
              </a:rPr>
              <a:t> </a:t>
            </a:r>
            <a:r>
              <a:rPr lang="en-US" altLang="zh-CN" sz="2400" b="1" dirty="0">
                <a:latin typeface="Gill Sans MT" panose="020B0502020104020203" pitchFamily="34" charset="0"/>
              </a:rPr>
              <a:t>on</a:t>
            </a:r>
            <a:r>
              <a:rPr lang="zh-CN" altLang="en-US" sz="2400" b="1" dirty="0">
                <a:latin typeface="Gill Sans MT" panose="020B0502020104020203" pitchFamily="34" charset="0"/>
              </a:rPr>
              <a:t> </a:t>
            </a:r>
            <a:r>
              <a:rPr lang="en-US" altLang="zh-CN" sz="2400" b="1" dirty="0">
                <a:latin typeface="Gill Sans MT" panose="020B0502020104020203" pitchFamily="34" charset="0"/>
              </a:rPr>
              <a:t>Accuracy</a:t>
            </a:r>
          </a:p>
          <a:p>
            <a:pPr lvl="1">
              <a:lnSpc>
                <a:spcPct val="150000"/>
              </a:lnSpc>
            </a:pPr>
            <a:r>
              <a:rPr lang="zh-CN" altLang="en-US" sz="2000" dirty="0">
                <a:latin typeface="Gill Sans MT" panose="020B0502020104020203" pitchFamily="34" charset="0"/>
              </a:rPr>
              <a:t>需要考虑不同数据集（</a:t>
            </a:r>
            <a:r>
              <a:rPr lang="en-US" altLang="zh-CN" sz="2000" dirty="0">
                <a:latin typeface="Gill Sans MT" panose="020B0502020104020203" pitchFamily="34" charset="0"/>
              </a:rPr>
              <a:t>NLP/CV</a:t>
            </a:r>
            <a:r>
              <a:rPr lang="zh-CN" altLang="en-US" sz="2000" dirty="0">
                <a:latin typeface="Gill Sans MT" panose="020B0502020104020203" pitchFamily="34" charset="0"/>
              </a:rPr>
              <a:t>）、不同任务</a:t>
            </a:r>
            <a:endParaRPr lang="en-US" altLang="zh-CN" sz="2000" dirty="0">
              <a:latin typeface="Gill Sans MT" panose="020B0502020104020203" pitchFamily="34" charset="0"/>
            </a:endParaRPr>
          </a:p>
          <a:p>
            <a:pPr lvl="1">
              <a:lnSpc>
                <a:spcPct val="150000"/>
              </a:lnSpc>
            </a:pPr>
            <a:r>
              <a:rPr lang="zh-CN" altLang="en-US" sz="2000" dirty="0">
                <a:latin typeface="Gill Sans MT" panose="020B0502020104020203" pitchFamily="34" charset="0"/>
              </a:rPr>
              <a:t>不同网络模型之间的差异进行测评 （</a:t>
            </a:r>
            <a:r>
              <a:rPr lang="en-US" altLang="zh-CN" sz="2000" dirty="0">
                <a:latin typeface="Gill Sans MT" panose="020B0502020104020203" pitchFamily="34" charset="0"/>
              </a:rPr>
              <a:t>e.g.,</a:t>
            </a:r>
            <a:r>
              <a:rPr lang="zh-CN" altLang="en-US" sz="2000" dirty="0">
                <a:latin typeface="Gill Sans MT" panose="020B0502020104020203" pitchFamily="34" charset="0"/>
              </a:rPr>
              <a:t> </a:t>
            </a:r>
            <a:r>
              <a:rPr lang="en-US" altLang="zh-CN" sz="2000" dirty="0">
                <a:latin typeface="Gill Sans MT" panose="020B0502020104020203" pitchFamily="34" charset="0"/>
              </a:rPr>
              <a:t>classification</a:t>
            </a:r>
            <a:r>
              <a:rPr lang="zh-CN" altLang="en-US" sz="2000" dirty="0">
                <a:latin typeface="Gill Sans MT" panose="020B0502020104020203" pitchFamily="34" charset="0"/>
              </a:rPr>
              <a:t> </a:t>
            </a:r>
            <a:r>
              <a:rPr lang="en-US" altLang="zh-CN" sz="2000" dirty="0">
                <a:latin typeface="Gill Sans MT" panose="020B0502020104020203" pitchFamily="34" charset="0"/>
              </a:rPr>
              <a:t>&gt;</a:t>
            </a:r>
            <a:r>
              <a:rPr lang="zh-CN" altLang="en-US" sz="2000" dirty="0">
                <a:latin typeface="Gill Sans MT" panose="020B0502020104020203" pitchFamily="34" charset="0"/>
              </a:rPr>
              <a:t> </a:t>
            </a:r>
            <a:r>
              <a:rPr lang="en-US" altLang="zh-CN" sz="2000" dirty="0">
                <a:latin typeface="Gill Sans MT" panose="020B0502020104020203" pitchFamily="34" charset="0"/>
              </a:rPr>
              <a:t>detection</a:t>
            </a:r>
            <a:r>
              <a:rPr lang="zh-CN" altLang="en-US" sz="2000" dirty="0">
                <a:latin typeface="Gill Sans MT" panose="020B0502020104020203" pitchFamily="34" charset="0"/>
              </a:rPr>
              <a:t>）</a:t>
            </a:r>
            <a:endParaRPr lang="en-US" altLang="zh-CN" sz="2400" b="1" dirty="0">
              <a:latin typeface="Gill Sans MT" panose="020B0502020104020203" pitchFamily="34" charset="0"/>
            </a:endParaRPr>
          </a:p>
          <a:p>
            <a:pPr>
              <a:lnSpc>
                <a:spcPct val="150000"/>
              </a:lnSpc>
            </a:pPr>
            <a:r>
              <a:rPr lang="zh-CN" altLang="en-US" sz="2400" b="1" dirty="0">
                <a:latin typeface="Gill Sans MT" panose="020B0502020104020203" pitchFamily="34" charset="0"/>
              </a:rPr>
              <a:t>训练和推理的数据位宽</a:t>
            </a:r>
            <a:endParaRPr lang="en-US" altLang="zh-CN" sz="2400" b="1" dirty="0">
              <a:latin typeface="Gill Sans MT" panose="020B0502020104020203" pitchFamily="34" charset="0"/>
            </a:endParaRPr>
          </a:p>
          <a:p>
            <a:pPr lvl="1">
              <a:lnSpc>
                <a:spcPct val="150000"/>
              </a:lnSpc>
            </a:pPr>
            <a:r>
              <a:rPr lang="en-US" altLang="zh-CN" sz="2000" dirty="0">
                <a:latin typeface="Gill Sans MT" panose="020B0502020104020203" pitchFamily="34" charset="0"/>
              </a:rPr>
              <a:t>32bit</a:t>
            </a:r>
            <a:r>
              <a:rPr lang="zh-CN" altLang="en-US" sz="2000" dirty="0">
                <a:latin typeface="Gill Sans MT" panose="020B0502020104020203" pitchFamily="34" charset="0"/>
              </a:rPr>
              <a:t> </a:t>
            </a:r>
            <a:r>
              <a:rPr lang="en-US" altLang="zh-CN" sz="2000" dirty="0">
                <a:latin typeface="Gill Sans MT" panose="020B0502020104020203" pitchFamily="34" charset="0"/>
              </a:rPr>
              <a:t>float</a:t>
            </a:r>
            <a:r>
              <a:rPr lang="zh-CN" altLang="en-US" sz="2000" dirty="0">
                <a:latin typeface="Gill Sans MT" panose="020B0502020104020203" pitchFamily="34" charset="0"/>
              </a:rPr>
              <a:t> 可以作为弱基线；</a:t>
            </a:r>
            <a:endParaRPr lang="en-US" altLang="zh-CN" sz="2000" dirty="0">
              <a:latin typeface="Gill Sans MT" panose="020B0502020104020203" pitchFamily="34" charset="0"/>
            </a:endParaRPr>
          </a:p>
          <a:p>
            <a:pPr lvl="1">
              <a:lnSpc>
                <a:spcPct val="150000"/>
              </a:lnSpc>
            </a:pPr>
            <a:r>
              <a:rPr lang="zh-CN" altLang="en-US" sz="2000" dirty="0">
                <a:latin typeface="Gill Sans MT" panose="020B0502020104020203" pitchFamily="34" charset="0"/>
              </a:rPr>
              <a:t>对于训练使用 </a:t>
            </a:r>
            <a:r>
              <a:rPr lang="en-US" altLang="zh-CN" sz="2000" dirty="0">
                <a:latin typeface="Gill Sans MT" panose="020B0502020104020203" pitchFamily="34" charset="0"/>
              </a:rPr>
              <a:t>FP16</a:t>
            </a:r>
            <a:r>
              <a:rPr lang="zh-CN" altLang="en-US" sz="2000" dirty="0">
                <a:latin typeface="Gill Sans MT" panose="020B0502020104020203" pitchFamily="34" charset="0"/>
              </a:rPr>
              <a:t>、</a:t>
            </a:r>
            <a:r>
              <a:rPr lang="en-US" altLang="zh-CN" sz="2000" dirty="0">
                <a:latin typeface="Gill Sans MT" panose="020B0502020104020203" pitchFamily="34" charset="0"/>
              </a:rPr>
              <a:t>BF16</a:t>
            </a:r>
            <a:r>
              <a:rPr lang="zh-CN" altLang="en-US" sz="2000" dirty="0">
                <a:latin typeface="Gill Sans MT" panose="020B0502020104020203" pitchFamily="34" charset="0"/>
              </a:rPr>
              <a:t>、</a:t>
            </a:r>
            <a:r>
              <a:rPr lang="en-US" altLang="zh-CN" sz="2000" dirty="0">
                <a:latin typeface="Gill Sans MT" panose="020B0502020104020203" pitchFamily="34" charset="0"/>
              </a:rPr>
              <a:t>TF32</a:t>
            </a:r>
            <a:r>
              <a:rPr lang="zh-CN" altLang="en-US" sz="2000" dirty="0">
                <a:latin typeface="Gill Sans MT" panose="020B0502020104020203" pitchFamily="34" charset="0"/>
              </a:rPr>
              <a:t>；</a:t>
            </a:r>
            <a:endParaRPr lang="en-US" altLang="zh-CN" sz="2000" dirty="0">
              <a:latin typeface="Gill Sans MT" panose="020B0502020104020203" pitchFamily="34" charset="0"/>
            </a:endParaRPr>
          </a:p>
          <a:p>
            <a:pPr lvl="1">
              <a:lnSpc>
                <a:spcPct val="150000"/>
              </a:lnSpc>
            </a:pPr>
            <a:r>
              <a:rPr lang="zh-CN" altLang="en-US" sz="2000" dirty="0">
                <a:latin typeface="Gill Sans MT" panose="020B0502020104020203" pitchFamily="34" charset="0"/>
              </a:rPr>
              <a:t>推理 </a:t>
            </a:r>
            <a:r>
              <a:rPr lang="en-US" altLang="zh-CN" sz="2000" dirty="0">
                <a:latin typeface="Gill Sans MT" panose="020B0502020104020203" pitchFamily="34" charset="0"/>
              </a:rPr>
              <a:t>CV</a:t>
            </a:r>
            <a:r>
              <a:rPr lang="zh-CN" altLang="en-US" sz="2000" dirty="0">
                <a:latin typeface="Gill Sans MT" panose="020B0502020104020203" pitchFamily="34" charset="0"/>
              </a:rPr>
              <a:t> 任务以 </a:t>
            </a:r>
            <a:r>
              <a:rPr lang="en-US" altLang="zh-CN" sz="2000" dirty="0">
                <a:latin typeface="Gill Sans MT" panose="020B0502020104020203" pitchFamily="34" charset="0"/>
              </a:rPr>
              <a:t>int8</a:t>
            </a:r>
            <a:r>
              <a:rPr lang="zh-CN" altLang="en-US" sz="2000" dirty="0">
                <a:latin typeface="Gill Sans MT" panose="020B0502020104020203" pitchFamily="34" charset="0"/>
              </a:rPr>
              <a:t> 为主，</a:t>
            </a:r>
            <a:r>
              <a:rPr lang="en-US" altLang="zh-CN" sz="2000" dirty="0">
                <a:latin typeface="Gill Sans MT" panose="020B0502020104020203" pitchFamily="34" charset="0"/>
              </a:rPr>
              <a:t>NLP</a:t>
            </a:r>
            <a:r>
              <a:rPr lang="zh-CN" altLang="en-US" sz="2000" dirty="0">
                <a:latin typeface="Gill Sans MT" panose="020B0502020104020203" pitchFamily="34" charset="0"/>
              </a:rPr>
              <a:t> 以 </a:t>
            </a:r>
            <a:r>
              <a:rPr lang="en-US" altLang="zh-CN" sz="2000" dirty="0">
                <a:latin typeface="Gill Sans MT" panose="020B0502020104020203" pitchFamily="34" charset="0"/>
              </a:rPr>
              <a:t>FP16</a:t>
            </a:r>
            <a:r>
              <a:rPr lang="zh-CN" altLang="en-US" sz="2000" dirty="0">
                <a:latin typeface="Gill Sans MT" panose="020B0502020104020203" pitchFamily="34" charset="0"/>
              </a:rPr>
              <a:t>为主，大模型 </a:t>
            </a:r>
            <a:r>
              <a:rPr lang="en-US" altLang="zh-CN" sz="2000" dirty="0">
                <a:latin typeface="Gill Sans MT" panose="020B0502020104020203" pitchFamily="34" charset="0"/>
              </a:rPr>
              <a:t>int8/FP16</a:t>
            </a:r>
            <a:r>
              <a:rPr lang="zh-CN" altLang="en-US" sz="2000" dirty="0">
                <a:latin typeface="Gill Sans MT" panose="020B0502020104020203" pitchFamily="34" charset="0"/>
              </a:rPr>
              <a:t> 混合；</a:t>
            </a:r>
            <a:endParaRPr lang="en-US" altLang="zh-CN" sz="2400" b="1" dirty="0">
              <a:latin typeface="Gill Sans MT" panose="020B0502020104020203" pitchFamily="34" charset="0"/>
            </a:endParaRPr>
          </a:p>
          <a:p>
            <a:pPr>
              <a:lnSpc>
                <a:spcPct val="150000"/>
              </a:lnSpc>
            </a:pPr>
            <a:r>
              <a:rPr lang="zh-CN" altLang="en-US" sz="2400" b="1" dirty="0">
                <a:latin typeface="Gill Sans MT" panose="020B0502020104020203" pitchFamily="34" charset="0"/>
              </a:rPr>
              <a:t>权衡硬件的成本开销</a:t>
            </a:r>
            <a:endParaRPr lang="en-US" altLang="zh-CN" sz="2400" b="1" dirty="0">
              <a:latin typeface="Gill Sans MT" panose="020B0502020104020203" pitchFamily="34" charset="0"/>
            </a:endParaRPr>
          </a:p>
          <a:p>
            <a:pPr lvl="1">
              <a:lnSpc>
                <a:spcPct val="150000"/>
              </a:lnSpc>
            </a:pPr>
            <a:r>
              <a:rPr lang="zh-CN" altLang="en-US" sz="2000" dirty="0">
                <a:latin typeface="Gill Sans MT" panose="020B0502020104020203" pitchFamily="34" charset="0"/>
              </a:rPr>
              <a:t>支持额外的数据位宽需要引入更多的电路</a:t>
            </a:r>
            <a:endParaRPr lang="en-US" altLang="zh-CN" sz="2000" dirty="0">
              <a:latin typeface="Gill Sans MT" panose="020B0502020104020203" pitchFamily="34" charset="0"/>
            </a:endParaRPr>
          </a:p>
          <a:p>
            <a:pPr lvl="1">
              <a:lnSpc>
                <a:spcPct val="150000"/>
              </a:lnSpc>
            </a:pPr>
            <a:r>
              <a:rPr lang="zh-CN" altLang="en-US" sz="2000" dirty="0">
                <a:latin typeface="Gill Sans MT" panose="020B0502020104020203" pitchFamily="34" charset="0"/>
              </a:rPr>
              <a:t>新增多少额外的数据位宽合适？</a:t>
            </a:r>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2283346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719DFC7-8AED-9F4A-B832-3370761392F0}"/>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Summary</a:t>
            </a:r>
            <a:endParaRPr lang="zh-CN" altLang="en-US" dirty="0">
              <a:latin typeface="Futura Medium" panose="020B0602020204020303" pitchFamily="34" charset="-79"/>
              <a:cs typeface="Futura Medium" panose="020B0602020204020303" pitchFamily="34" charset="-79"/>
            </a:endParaRPr>
          </a:p>
        </p:txBody>
      </p:sp>
      <p:sp>
        <p:nvSpPr>
          <p:cNvPr id="7" name="内容占位符 6">
            <a:extLst>
              <a:ext uri="{FF2B5EF4-FFF2-40B4-BE49-F238E27FC236}">
                <a16:creationId xmlns:a16="http://schemas.microsoft.com/office/drawing/2014/main" id="{37E79CCC-322F-994C-A83D-9324C63C51EB}"/>
              </a:ext>
            </a:extLst>
          </p:cNvPr>
          <p:cNvSpPr>
            <a:spLocks noGrp="1"/>
          </p:cNvSpPr>
          <p:nvPr>
            <p:ph sz="half" idx="1"/>
          </p:nvPr>
        </p:nvSpPr>
        <p:spPr/>
        <p:txBody>
          <a:bodyPr/>
          <a:lstStyle/>
          <a:p>
            <a:pPr marL="457200" indent="-457200">
              <a:lnSpc>
                <a:spcPct val="150000"/>
              </a:lnSpc>
              <a:spcAft>
                <a:spcPts val="1600"/>
              </a:spcAft>
              <a:buFont typeface="+mj-lt"/>
              <a:buAutoNum type="arabicPeriod"/>
            </a:pPr>
            <a:r>
              <a:rPr lang="zh-CN" altLang="en-US" dirty="0">
                <a:latin typeface="Gill Sans MT" panose="020B0502020104020203" pitchFamily="34" charset="0"/>
              </a:rPr>
              <a:t>整体看看 </a:t>
            </a:r>
            <a:r>
              <a:rPr lang="en-US" altLang="zh-CN" dirty="0">
                <a:latin typeface="Gill Sans MT" panose="020B0502020104020203" pitchFamily="34" charset="0"/>
              </a:rPr>
              <a:t>AI</a:t>
            </a:r>
            <a:r>
              <a:rPr lang="zh-CN" altLang="en-US" dirty="0">
                <a:latin typeface="Gill Sans MT" panose="020B0502020104020203" pitchFamily="34" charset="0"/>
              </a:rPr>
              <a:t> </a:t>
            </a:r>
            <a:r>
              <a:rPr lang="en-US" altLang="zh-CN" dirty="0">
                <a:latin typeface="Gill Sans MT" panose="020B0502020104020203" pitchFamily="34" charset="0"/>
              </a:rPr>
              <a:t>or</a:t>
            </a:r>
            <a:r>
              <a:rPr lang="zh-CN" altLang="en-US" dirty="0">
                <a:latin typeface="Gill Sans MT" panose="020B0502020104020203" pitchFamily="34" charset="0"/>
              </a:rPr>
              <a:t> 深度学习计算模式：经典模型结构和轻量化模型结构、模型量化和剪枝到大模型分布式并行，从而理解“计算”需要什么。</a:t>
            </a:r>
            <a:endParaRPr lang="en-US" altLang="zh-CN" dirty="0">
              <a:latin typeface="Gill Sans MT" panose="020B0502020104020203" pitchFamily="34" charset="0"/>
            </a:endParaRPr>
          </a:p>
          <a:p>
            <a:pPr marL="457200" indent="-457200">
              <a:lnSpc>
                <a:spcPct val="150000"/>
              </a:lnSpc>
              <a:spcAft>
                <a:spcPts val="1600"/>
              </a:spcAft>
              <a:buFont typeface="+mj-lt"/>
              <a:buAutoNum type="arabicPeriod"/>
            </a:pPr>
            <a:r>
              <a:rPr lang="zh-CN" altLang="en-US" dirty="0">
                <a:latin typeface="Gill Sans MT" panose="020B0502020104020203" pitchFamily="34" charset="0"/>
              </a:rPr>
              <a:t>通过</a:t>
            </a:r>
            <a:r>
              <a:rPr lang="en-US" altLang="zh-CN" dirty="0">
                <a:latin typeface="Gill Sans MT" panose="020B0502020104020203" pitchFamily="34" charset="0"/>
              </a:rPr>
              <a:t>AI</a:t>
            </a:r>
            <a:r>
              <a:rPr lang="zh-CN" altLang="en-US" dirty="0">
                <a:latin typeface="Gill Sans MT" panose="020B0502020104020203" pitchFamily="34" charset="0"/>
              </a:rPr>
              <a:t>芯片关键指标，了解一块</a:t>
            </a:r>
            <a:r>
              <a:rPr lang="en-US" altLang="zh-CN" dirty="0">
                <a:latin typeface="Gill Sans MT" panose="020B0502020104020203" pitchFamily="34" charset="0"/>
              </a:rPr>
              <a:t>AI</a:t>
            </a:r>
            <a:r>
              <a:rPr lang="zh-CN" altLang="en-US" dirty="0">
                <a:latin typeface="Gill Sans MT" panose="020B0502020104020203" pitchFamily="34" charset="0"/>
              </a:rPr>
              <a:t>芯片要更好的支持“计算”，需要关注那些重点工作；从而引出峰值算力和带宽之间的关系。</a:t>
            </a:r>
            <a:endParaRPr lang="en-US" altLang="zh-CN" dirty="0">
              <a:latin typeface="Gill Sans MT" panose="020B0502020104020203" pitchFamily="34" charset="0"/>
            </a:endParaRPr>
          </a:p>
          <a:p>
            <a:pPr marL="457200" indent="-457200">
              <a:lnSpc>
                <a:spcPct val="150000"/>
              </a:lnSpc>
              <a:spcAft>
                <a:spcPts val="1600"/>
              </a:spcAft>
              <a:buFont typeface="+mj-lt"/>
              <a:buAutoNum type="arabicPeriod"/>
            </a:pPr>
            <a:r>
              <a:rPr lang="zh-CN" altLang="en-US" dirty="0">
                <a:latin typeface="Gill Sans MT" panose="020B0502020104020203" pitchFamily="34" charset="0"/>
              </a:rPr>
              <a:t>最后通过深度学习的计算核心“矩阵乘”来看对“计算”的实际需求和情况，为了提升计算性能、降低功耗和满足训练推理不同场景应用，对“计算”引入 </a:t>
            </a:r>
            <a:r>
              <a:rPr lang="en-US" altLang="zh-CN" dirty="0">
                <a:latin typeface="Gill Sans MT" panose="020B0502020104020203" pitchFamily="34" charset="0"/>
              </a:rPr>
              <a:t>TF32/BF16</a:t>
            </a:r>
            <a:r>
              <a:rPr lang="zh-CN" altLang="en-US" dirty="0">
                <a:latin typeface="Gill Sans MT" panose="020B0502020104020203" pitchFamily="34" charset="0"/>
              </a:rPr>
              <a:t> 等复杂多样的比特位宽。</a:t>
            </a:r>
          </a:p>
        </p:txBody>
      </p:sp>
    </p:spTree>
    <p:extLst>
      <p:ext uri="{BB962C8B-B14F-4D97-AF65-F5344CB8AC3E}">
        <p14:creationId xmlns:p14="http://schemas.microsoft.com/office/powerpoint/2010/main" val="2769012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深度学习计算模式</a:t>
            </a:r>
            <a:endParaRPr lang="en-US" altLang="zh-CN" sz="2800" b="1"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The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History</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 的发展和范式</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Models Architecture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经典模型结构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Quantization</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and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Pruning</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模型量化与剪枝</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Efficient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Models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轻量化网络模型</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Models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Parallel</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大模型分布式并行</a:t>
            </a:r>
            <a:endParaRPr lang="en-US" altLang="zh-CN" sz="2400" dirty="0">
              <a:solidFill>
                <a:srgbClr val="374154"/>
              </a:solidFill>
              <a:latin typeface="Gill Sans MT" panose="020B0502020104020203" pitchFamily="34" charset="0"/>
            </a:endParaRPr>
          </a:p>
        </p:txBody>
      </p:sp>
      <p:pic>
        <p:nvPicPr>
          <p:cNvPr id="3" name="图片 2">
            <a:extLst>
              <a:ext uri="{FF2B5EF4-FFF2-40B4-BE49-F238E27FC236}">
                <a16:creationId xmlns:a16="http://schemas.microsoft.com/office/drawing/2014/main" id="{D3F911E9-AEA7-C540-ABC0-95237B08565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14405" y="2132856"/>
            <a:ext cx="5120000" cy="288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7622739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6D6C7D6-CE4A-EB45-BAA3-2B0667B6DC89}"/>
              </a:ext>
            </a:extLst>
          </p:cNvPr>
          <p:cNvSpPr>
            <a:spLocks noGrp="1"/>
          </p:cNvSpPr>
          <p:nvPr>
            <p:ph type="title"/>
          </p:nvPr>
        </p:nvSpPr>
        <p:spPr/>
        <p:txBody>
          <a:bodyPr/>
          <a:lstStyle/>
          <a:p>
            <a:r>
              <a:rPr kumimoji="1" lang="en-US" altLang="zh-CN" dirty="0"/>
              <a:t>AI</a:t>
            </a:r>
            <a:r>
              <a:rPr kumimoji="1" lang="zh-CN" altLang="en-US" dirty="0"/>
              <a:t> 三大范式流程</a:t>
            </a:r>
            <a:endParaRPr lang="zh-CN" altLang="en-US" dirty="0"/>
          </a:p>
        </p:txBody>
      </p:sp>
      <p:pic>
        <p:nvPicPr>
          <p:cNvPr id="3" name="图片 2">
            <a:extLst>
              <a:ext uri="{FF2B5EF4-FFF2-40B4-BE49-F238E27FC236}">
                <a16:creationId xmlns:a16="http://schemas.microsoft.com/office/drawing/2014/main" id="{4FB32603-81AA-D341-ABDD-22A56FEB9A1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2570" y="1772816"/>
            <a:ext cx="11191622" cy="3919190"/>
          </a:xfrm>
          <a:prstGeom prst="rect">
            <a:avLst/>
          </a:prstGeom>
        </p:spPr>
      </p:pic>
    </p:spTree>
    <p:extLst>
      <p:ext uri="{BB962C8B-B14F-4D97-AF65-F5344CB8AC3E}">
        <p14:creationId xmlns:p14="http://schemas.microsoft.com/office/powerpoint/2010/main" val="3154944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A0DC36C-7271-2844-9DEB-9FA93EFE9189}"/>
              </a:ext>
            </a:extLst>
          </p:cNvPr>
          <p:cNvSpPr>
            <a:spLocks noGrp="1"/>
          </p:cNvSpPr>
          <p:nvPr>
            <p:ph type="title"/>
          </p:nvPr>
        </p:nvSpPr>
        <p:spPr/>
        <p:txBody>
          <a:bodyPr/>
          <a:lstStyle/>
          <a:p>
            <a:r>
              <a:rPr lang="zh-CN" altLang="en-US" dirty="0"/>
              <a:t>经典网络模型</a:t>
            </a:r>
          </a:p>
        </p:txBody>
      </p:sp>
      <p:sp>
        <p:nvSpPr>
          <p:cNvPr id="6" name="内容占位符 5">
            <a:extLst>
              <a:ext uri="{FF2B5EF4-FFF2-40B4-BE49-F238E27FC236}">
                <a16:creationId xmlns:a16="http://schemas.microsoft.com/office/drawing/2014/main" id="{70D7A9F0-39A2-594F-80B4-131CF5883659}"/>
              </a:ext>
            </a:extLst>
          </p:cNvPr>
          <p:cNvSpPr>
            <a:spLocks noGrp="1"/>
          </p:cNvSpPr>
          <p:nvPr>
            <p:ph sz="half" idx="1"/>
          </p:nvPr>
        </p:nvSpPr>
        <p:spPr>
          <a:xfrm>
            <a:off x="623635" y="1196752"/>
            <a:ext cx="10963473" cy="589190"/>
          </a:xfrm>
        </p:spPr>
        <p:txBody>
          <a:bodyPr/>
          <a:lstStyle/>
          <a:p>
            <a:pPr marL="0" indent="0" algn="ctr">
              <a:buNone/>
            </a:pPr>
            <a:r>
              <a:rPr lang="en-US" altLang="zh-CN" dirty="0">
                <a:latin typeface="Gill Sans MT" panose="020B0502020104020203" pitchFamily="34" charset="0"/>
              </a:rPr>
              <a:t>Models</a:t>
            </a:r>
            <a:r>
              <a:rPr lang="zh-CN" altLang="en-US" dirty="0">
                <a:latin typeface="Gill Sans MT" panose="020B0502020104020203" pitchFamily="34" charset="0"/>
              </a:rPr>
              <a:t> </a:t>
            </a:r>
            <a:r>
              <a:rPr lang="en-US" altLang="zh-CN" dirty="0">
                <a:latin typeface="Gill Sans MT" panose="020B0502020104020203" pitchFamily="34" charset="0"/>
              </a:rPr>
              <a:t>getting</a:t>
            </a:r>
            <a:r>
              <a:rPr lang="zh-CN" altLang="en-US" dirty="0">
                <a:latin typeface="Gill Sans MT" panose="020B0502020104020203" pitchFamily="34" charset="0"/>
              </a:rPr>
              <a:t> </a:t>
            </a:r>
            <a:r>
              <a:rPr lang="en-US" altLang="zh-CN" dirty="0">
                <a:latin typeface="Gill Sans MT" panose="020B0502020104020203" pitchFamily="34" charset="0"/>
              </a:rPr>
              <a:t>larger</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deeper</a:t>
            </a:r>
            <a:endParaRPr lang="zh-CN" altLang="en-US" dirty="0">
              <a:latin typeface="Gill Sans MT" panose="020B0502020104020203" pitchFamily="34" charset="0"/>
            </a:endParaRPr>
          </a:p>
        </p:txBody>
      </p:sp>
      <p:graphicFrame>
        <p:nvGraphicFramePr>
          <p:cNvPr id="7" name="表格 6">
            <a:extLst>
              <a:ext uri="{FF2B5EF4-FFF2-40B4-BE49-F238E27FC236}">
                <a16:creationId xmlns:a16="http://schemas.microsoft.com/office/drawing/2014/main" id="{775A721B-6B1E-B242-BF5A-E7D7D881BC7D}"/>
              </a:ext>
            </a:extLst>
          </p:cNvPr>
          <p:cNvGraphicFramePr>
            <a:graphicFrameLocks noGrp="1"/>
          </p:cNvGraphicFramePr>
          <p:nvPr/>
        </p:nvGraphicFramePr>
        <p:xfrm>
          <a:off x="623634" y="1916832"/>
          <a:ext cx="6266834" cy="4126159"/>
        </p:xfrm>
        <a:graphic>
          <a:graphicData uri="http://schemas.openxmlformats.org/drawingml/2006/table">
            <a:tbl>
              <a:tblPr firstRow="1" bandRow="1">
                <a:tableStyleId>{EB344D84-9AFB-497E-A393-DC336BA19D2E}</a:tableStyleId>
              </a:tblPr>
              <a:tblGrid>
                <a:gridCol w="895262">
                  <a:extLst>
                    <a:ext uri="{9D8B030D-6E8A-4147-A177-3AD203B41FA5}">
                      <a16:colId xmlns:a16="http://schemas.microsoft.com/office/drawing/2014/main" val="879110882"/>
                    </a:ext>
                  </a:extLst>
                </a:gridCol>
                <a:gridCol w="895262">
                  <a:extLst>
                    <a:ext uri="{9D8B030D-6E8A-4147-A177-3AD203B41FA5}">
                      <a16:colId xmlns:a16="http://schemas.microsoft.com/office/drawing/2014/main" val="3694758093"/>
                    </a:ext>
                  </a:extLst>
                </a:gridCol>
                <a:gridCol w="895262">
                  <a:extLst>
                    <a:ext uri="{9D8B030D-6E8A-4147-A177-3AD203B41FA5}">
                      <a16:colId xmlns:a16="http://schemas.microsoft.com/office/drawing/2014/main" val="3906056527"/>
                    </a:ext>
                  </a:extLst>
                </a:gridCol>
                <a:gridCol w="895262">
                  <a:extLst>
                    <a:ext uri="{9D8B030D-6E8A-4147-A177-3AD203B41FA5}">
                      <a16:colId xmlns:a16="http://schemas.microsoft.com/office/drawing/2014/main" val="1433820593"/>
                    </a:ext>
                  </a:extLst>
                </a:gridCol>
                <a:gridCol w="895262">
                  <a:extLst>
                    <a:ext uri="{9D8B030D-6E8A-4147-A177-3AD203B41FA5}">
                      <a16:colId xmlns:a16="http://schemas.microsoft.com/office/drawing/2014/main" val="1902318410"/>
                    </a:ext>
                  </a:extLst>
                </a:gridCol>
                <a:gridCol w="895262">
                  <a:extLst>
                    <a:ext uri="{9D8B030D-6E8A-4147-A177-3AD203B41FA5}">
                      <a16:colId xmlns:a16="http://schemas.microsoft.com/office/drawing/2014/main" val="2334106822"/>
                    </a:ext>
                  </a:extLst>
                </a:gridCol>
                <a:gridCol w="895262">
                  <a:extLst>
                    <a:ext uri="{9D8B030D-6E8A-4147-A177-3AD203B41FA5}">
                      <a16:colId xmlns:a16="http://schemas.microsoft.com/office/drawing/2014/main" val="3945384994"/>
                    </a:ext>
                  </a:extLst>
                </a:gridCol>
              </a:tblGrid>
              <a:tr h="347494">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Metrics</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LeNet-5</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AlexNet</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VGG16</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GoogleNet</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ResNet50</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EfficientNet-B4</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309183984"/>
                  </a:ext>
                </a:extLst>
              </a:tr>
              <a:tr h="482631">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Top-5</a:t>
                      </a:r>
                      <a:r>
                        <a:rPr lang="zh-CN" altLang="en-US" sz="1000" dirty="0">
                          <a:solidFill>
                            <a:srgbClr val="374154"/>
                          </a:solidFill>
                          <a:latin typeface="Gill Sans MT" panose="020B0502020104020203" pitchFamily="34" charset="0"/>
                          <a:ea typeface="Microsoft YaHei" panose="020B0503020204020204" pitchFamily="34" charset="-122"/>
                        </a:rPr>
                        <a:t> </a:t>
                      </a:r>
                      <a:r>
                        <a:rPr lang="en-US" altLang="zh-CN" sz="1000" dirty="0">
                          <a:solidFill>
                            <a:srgbClr val="374154"/>
                          </a:solidFill>
                          <a:latin typeface="Gill Sans MT" panose="020B0502020104020203" pitchFamily="34" charset="0"/>
                          <a:ea typeface="Microsoft YaHei" panose="020B0503020204020204" pitchFamily="34" charset="-122"/>
                        </a:rPr>
                        <a:t>error(ImageNet)</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n/a</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16.4</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7.4</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6.7</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5.3</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3.7</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528415619"/>
                  </a:ext>
                </a:extLst>
              </a:tr>
              <a:tr h="249765">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Input</a:t>
                      </a:r>
                      <a:r>
                        <a:rPr lang="zh-CN" altLang="en-US" sz="1000" dirty="0">
                          <a:solidFill>
                            <a:srgbClr val="374154"/>
                          </a:solidFill>
                          <a:latin typeface="Gill Sans MT" panose="020B0502020104020203" pitchFamily="34" charset="0"/>
                          <a:ea typeface="Microsoft YaHei" panose="020B0503020204020204" pitchFamily="34" charset="-122"/>
                        </a:rPr>
                        <a:t> </a:t>
                      </a:r>
                      <a:r>
                        <a:rPr lang="en-US" altLang="zh-CN" sz="1000" dirty="0">
                          <a:solidFill>
                            <a:srgbClr val="374154"/>
                          </a:solidFill>
                          <a:latin typeface="Gill Sans MT" panose="020B0502020104020203" pitchFamily="34" charset="0"/>
                          <a:ea typeface="Microsoft YaHei" panose="020B0503020204020204" pitchFamily="34" charset="-122"/>
                        </a:rPr>
                        <a:t>Size</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28x28</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227x227</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224x224</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224x224</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224x224</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380x380</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1221471505"/>
                  </a:ext>
                </a:extLst>
              </a:tr>
              <a:tr h="347494">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a:t>
                      </a:r>
                      <a:r>
                        <a:rPr lang="zh-CN" altLang="en-US" sz="1000" b="1" dirty="0">
                          <a:solidFill>
                            <a:srgbClr val="374154"/>
                          </a:solidFill>
                          <a:latin typeface="Gill Sans MT" panose="020B0502020104020203" pitchFamily="34" charset="0"/>
                          <a:ea typeface="Microsoft YaHei" panose="020B0503020204020204" pitchFamily="34" charset="-122"/>
                        </a:rPr>
                        <a:t> </a:t>
                      </a:r>
                      <a:r>
                        <a:rPr lang="en-US" altLang="zh-CN" sz="1000" b="1" dirty="0">
                          <a:solidFill>
                            <a:srgbClr val="374154"/>
                          </a:solidFill>
                          <a:latin typeface="Gill Sans MT" panose="020B0502020104020203" pitchFamily="34" charset="0"/>
                          <a:ea typeface="Microsoft YaHei" panose="020B0503020204020204" pitchFamily="34" charset="-122"/>
                        </a:rPr>
                        <a:t>Conv</a:t>
                      </a:r>
                      <a:r>
                        <a:rPr lang="zh-CN" altLang="en-US" sz="1000" b="1" dirty="0">
                          <a:solidFill>
                            <a:srgbClr val="374154"/>
                          </a:solidFill>
                          <a:latin typeface="Gill Sans MT" panose="020B0502020104020203" pitchFamily="34" charset="0"/>
                          <a:ea typeface="Microsoft YaHei" panose="020B0503020204020204" pitchFamily="34" charset="-122"/>
                        </a:rPr>
                        <a:t> </a:t>
                      </a:r>
                      <a:r>
                        <a:rPr lang="en-US" altLang="zh-CN" sz="1000" b="1" dirty="0">
                          <a:solidFill>
                            <a:srgbClr val="374154"/>
                          </a:solidFill>
                          <a:latin typeface="Gill Sans MT" panose="020B0502020104020203" pitchFamily="34" charset="0"/>
                          <a:ea typeface="Microsoft YaHei" panose="020B0503020204020204" pitchFamily="34" charset="-122"/>
                        </a:rPr>
                        <a:t>Layer</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2</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5</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16</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21</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49</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96</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2644845498"/>
                  </a:ext>
                </a:extLst>
              </a:tr>
              <a:tr h="249765">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a:t>
                      </a:r>
                      <a:r>
                        <a:rPr lang="zh-CN" altLang="en-US" sz="1000" dirty="0">
                          <a:solidFill>
                            <a:srgbClr val="374154"/>
                          </a:solidFill>
                          <a:latin typeface="Gill Sans MT" panose="020B0502020104020203" pitchFamily="34" charset="0"/>
                          <a:ea typeface="Microsoft YaHei" panose="020B0503020204020204" pitchFamily="34" charset="-122"/>
                        </a:rPr>
                        <a:t> </a:t>
                      </a:r>
                      <a:r>
                        <a:rPr lang="en-US" altLang="zh-CN" sz="1000" dirty="0">
                          <a:solidFill>
                            <a:srgbClr val="374154"/>
                          </a:solidFill>
                          <a:latin typeface="Gill Sans MT" panose="020B0502020104020203" pitchFamily="34" charset="0"/>
                          <a:ea typeface="Microsoft YaHei" panose="020B0503020204020204" pitchFamily="34" charset="-122"/>
                        </a:rPr>
                        <a:t>of</a:t>
                      </a:r>
                      <a:r>
                        <a:rPr lang="zh-CN" altLang="en-US" sz="1000" dirty="0">
                          <a:solidFill>
                            <a:srgbClr val="374154"/>
                          </a:solidFill>
                          <a:latin typeface="Gill Sans MT" panose="020B0502020104020203" pitchFamily="34" charset="0"/>
                          <a:ea typeface="Microsoft YaHei" panose="020B0503020204020204" pitchFamily="34" charset="-122"/>
                        </a:rPr>
                        <a:t> </a:t>
                      </a:r>
                      <a:r>
                        <a:rPr lang="en-US" altLang="zh-CN" sz="1000" dirty="0">
                          <a:solidFill>
                            <a:srgbClr val="374154"/>
                          </a:solidFill>
                          <a:latin typeface="Gill Sans MT" panose="020B0502020104020203" pitchFamily="34" charset="0"/>
                          <a:ea typeface="Microsoft YaHei" panose="020B0503020204020204" pitchFamily="34" charset="-122"/>
                        </a:rPr>
                        <a:t>Weights</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2.6k</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2.3M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14.7M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6.0M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23.5M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14M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4009244456"/>
                  </a:ext>
                </a:extLst>
              </a:tr>
              <a:tr h="249765">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a:t>
                      </a:r>
                      <a:r>
                        <a:rPr lang="zh-CN" altLang="en-US" sz="1000" dirty="0">
                          <a:solidFill>
                            <a:srgbClr val="374154"/>
                          </a:solidFill>
                          <a:latin typeface="Gill Sans MT" panose="020B0502020104020203" pitchFamily="34" charset="0"/>
                          <a:ea typeface="Microsoft YaHei" panose="020B0503020204020204" pitchFamily="34" charset="-122"/>
                        </a:rPr>
                        <a:t> </a:t>
                      </a:r>
                      <a:r>
                        <a:rPr lang="en-US" altLang="zh-CN" sz="1000" dirty="0">
                          <a:solidFill>
                            <a:srgbClr val="374154"/>
                          </a:solidFill>
                          <a:latin typeface="Gill Sans MT" panose="020B0502020104020203" pitchFamily="34" charset="0"/>
                          <a:ea typeface="Microsoft YaHei" panose="020B0503020204020204" pitchFamily="34" charset="-122"/>
                        </a:rPr>
                        <a:t>of</a:t>
                      </a:r>
                      <a:r>
                        <a:rPr lang="zh-CN" altLang="en-US" sz="1000" dirty="0">
                          <a:solidFill>
                            <a:srgbClr val="374154"/>
                          </a:solidFill>
                          <a:latin typeface="Gill Sans MT" panose="020B0502020104020203" pitchFamily="34" charset="0"/>
                          <a:ea typeface="Microsoft YaHei" panose="020B0503020204020204" pitchFamily="34" charset="-122"/>
                        </a:rPr>
                        <a:t> </a:t>
                      </a:r>
                      <a:r>
                        <a:rPr lang="en-US" altLang="zh-CN" sz="1000" dirty="0">
                          <a:solidFill>
                            <a:srgbClr val="374154"/>
                          </a:solidFill>
                          <a:latin typeface="Gill Sans MT" panose="020B0502020104020203" pitchFamily="34" charset="0"/>
                          <a:ea typeface="Microsoft YaHei" panose="020B0503020204020204" pitchFamily="34" charset="-122"/>
                        </a:rPr>
                        <a:t>MACs</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283k</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666M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15.3G</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1.43G</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3.86G</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4.4G</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385023391"/>
                  </a:ext>
                </a:extLst>
              </a:tr>
              <a:tr h="347494">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a:t>
                      </a:r>
                      <a:r>
                        <a:rPr lang="zh-CN" altLang="en-US" sz="1000" b="1" dirty="0">
                          <a:solidFill>
                            <a:srgbClr val="374154"/>
                          </a:solidFill>
                          <a:latin typeface="Gill Sans MT" panose="020B0502020104020203" pitchFamily="34" charset="0"/>
                          <a:ea typeface="Microsoft YaHei" panose="020B0503020204020204" pitchFamily="34" charset="-122"/>
                        </a:rPr>
                        <a:t> </a:t>
                      </a:r>
                      <a:r>
                        <a:rPr lang="en-US" altLang="zh-CN" sz="1000" b="1" dirty="0">
                          <a:solidFill>
                            <a:srgbClr val="374154"/>
                          </a:solidFill>
                          <a:latin typeface="Gill Sans MT" panose="020B0502020104020203" pitchFamily="34" charset="0"/>
                          <a:ea typeface="Microsoft YaHei" panose="020B0503020204020204" pitchFamily="34" charset="-122"/>
                        </a:rPr>
                        <a:t>FC</a:t>
                      </a:r>
                      <a:r>
                        <a:rPr lang="zh-CN" altLang="en-US" sz="1000" b="1" dirty="0">
                          <a:solidFill>
                            <a:srgbClr val="374154"/>
                          </a:solidFill>
                          <a:latin typeface="Gill Sans MT" panose="020B0502020104020203" pitchFamily="34" charset="0"/>
                          <a:ea typeface="Microsoft YaHei" panose="020B0503020204020204" pitchFamily="34" charset="-122"/>
                        </a:rPr>
                        <a:t> </a:t>
                      </a:r>
                      <a:r>
                        <a:rPr lang="en-US" altLang="zh-CN" sz="1000" b="1" dirty="0">
                          <a:solidFill>
                            <a:srgbClr val="374154"/>
                          </a:solidFill>
                          <a:latin typeface="Gill Sans MT" panose="020B0502020104020203" pitchFamily="34" charset="0"/>
                          <a:ea typeface="Microsoft YaHei" panose="020B0503020204020204" pitchFamily="34" charset="-122"/>
                        </a:rPr>
                        <a:t>Layers</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2</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3</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3</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1</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1</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65</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644869170"/>
                  </a:ext>
                </a:extLst>
              </a:tr>
              <a:tr h="249765">
                <a:tc>
                  <a:txBody>
                    <a:bodyPr/>
                    <a:lstStyle/>
                    <a:p>
                      <a:pPr algn="ctr"/>
                      <a:r>
                        <a:rPr lang="en-US" altLang="zh-CN" sz="1000" b="0" dirty="0">
                          <a:solidFill>
                            <a:srgbClr val="374154"/>
                          </a:solidFill>
                          <a:latin typeface="Gill Sans MT" panose="020B0502020104020203" pitchFamily="34" charset="0"/>
                          <a:ea typeface="Microsoft YaHei" panose="020B0503020204020204" pitchFamily="34" charset="-122"/>
                        </a:rPr>
                        <a:t>#</a:t>
                      </a:r>
                      <a:r>
                        <a:rPr lang="zh-CN" altLang="en-US" sz="1000" b="0" dirty="0">
                          <a:solidFill>
                            <a:srgbClr val="374154"/>
                          </a:solidFill>
                          <a:latin typeface="Gill Sans MT" panose="020B0502020104020203" pitchFamily="34" charset="0"/>
                          <a:ea typeface="Microsoft YaHei" panose="020B0503020204020204" pitchFamily="34" charset="-122"/>
                        </a:rPr>
                        <a:t> </a:t>
                      </a:r>
                      <a:r>
                        <a:rPr lang="en-US" altLang="zh-CN" sz="1000" b="0" dirty="0">
                          <a:solidFill>
                            <a:srgbClr val="374154"/>
                          </a:solidFill>
                          <a:latin typeface="Gill Sans MT" panose="020B0502020104020203" pitchFamily="34" charset="0"/>
                          <a:ea typeface="Microsoft YaHei" panose="020B0503020204020204" pitchFamily="34" charset="-122"/>
                        </a:rPr>
                        <a:t>of</a:t>
                      </a:r>
                      <a:r>
                        <a:rPr lang="zh-CN" altLang="en-US" sz="1000" b="0" dirty="0">
                          <a:solidFill>
                            <a:srgbClr val="374154"/>
                          </a:solidFill>
                          <a:latin typeface="Gill Sans MT" panose="020B0502020104020203" pitchFamily="34" charset="0"/>
                          <a:ea typeface="Microsoft YaHei" panose="020B0503020204020204" pitchFamily="34" charset="-122"/>
                        </a:rPr>
                        <a:t> </a:t>
                      </a:r>
                      <a:r>
                        <a:rPr lang="en-US" altLang="zh-CN" sz="1000" b="0" dirty="0">
                          <a:solidFill>
                            <a:srgbClr val="374154"/>
                          </a:solidFill>
                          <a:latin typeface="Gill Sans MT" panose="020B0502020104020203" pitchFamily="34" charset="0"/>
                          <a:ea typeface="Microsoft YaHei" panose="020B0503020204020204" pitchFamily="34" charset="-122"/>
                        </a:rPr>
                        <a:t>Weights</a:t>
                      </a:r>
                      <a:endParaRPr lang="zh-CN" altLang="en-US" sz="10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58k</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58.6M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124M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1M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4.9M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1633738713"/>
                  </a:ext>
                </a:extLst>
              </a:tr>
              <a:tr h="249765">
                <a:tc>
                  <a:txBody>
                    <a:bodyPr/>
                    <a:lstStyle/>
                    <a:p>
                      <a:pPr algn="ctr"/>
                      <a:r>
                        <a:rPr lang="en-US" altLang="zh-CN" sz="1000" b="0" dirty="0">
                          <a:solidFill>
                            <a:srgbClr val="374154"/>
                          </a:solidFill>
                          <a:latin typeface="Gill Sans MT" panose="020B0502020104020203" pitchFamily="34" charset="0"/>
                          <a:ea typeface="Microsoft YaHei" panose="020B0503020204020204" pitchFamily="34" charset="-122"/>
                        </a:rPr>
                        <a:t>#</a:t>
                      </a:r>
                      <a:r>
                        <a:rPr lang="zh-CN" altLang="en-US" sz="1000" b="0" dirty="0">
                          <a:solidFill>
                            <a:srgbClr val="374154"/>
                          </a:solidFill>
                          <a:latin typeface="Gill Sans MT" panose="020B0502020104020203" pitchFamily="34" charset="0"/>
                          <a:ea typeface="Microsoft YaHei" panose="020B0503020204020204" pitchFamily="34" charset="-122"/>
                        </a:rPr>
                        <a:t> </a:t>
                      </a:r>
                      <a:r>
                        <a:rPr lang="en-US" altLang="zh-CN" sz="1000" b="0" dirty="0">
                          <a:solidFill>
                            <a:srgbClr val="374154"/>
                          </a:solidFill>
                          <a:latin typeface="Gill Sans MT" panose="020B0502020104020203" pitchFamily="34" charset="0"/>
                          <a:ea typeface="Microsoft YaHei" panose="020B0503020204020204" pitchFamily="34" charset="-122"/>
                        </a:rPr>
                        <a:t>of</a:t>
                      </a:r>
                      <a:r>
                        <a:rPr lang="zh-CN" altLang="en-US" sz="1000" b="0" dirty="0">
                          <a:solidFill>
                            <a:srgbClr val="374154"/>
                          </a:solidFill>
                          <a:latin typeface="Gill Sans MT" panose="020B0502020104020203" pitchFamily="34" charset="0"/>
                          <a:ea typeface="Microsoft YaHei" panose="020B0503020204020204" pitchFamily="34" charset="-122"/>
                        </a:rPr>
                        <a:t> </a:t>
                      </a:r>
                      <a:r>
                        <a:rPr lang="en-US" altLang="zh-CN" sz="1000" b="0" dirty="0">
                          <a:solidFill>
                            <a:srgbClr val="374154"/>
                          </a:solidFill>
                          <a:latin typeface="Gill Sans MT" panose="020B0502020104020203" pitchFamily="34" charset="0"/>
                          <a:ea typeface="Microsoft YaHei" panose="020B0503020204020204" pitchFamily="34" charset="-122"/>
                        </a:rPr>
                        <a:t>MACs</a:t>
                      </a:r>
                      <a:endParaRPr lang="zh-CN" altLang="en-US" sz="10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58k</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58.6M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124M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1M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4.8M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095900056"/>
                  </a:ext>
                </a:extLst>
              </a:tr>
              <a:tr h="347494">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Total</a:t>
                      </a:r>
                      <a:r>
                        <a:rPr lang="zh-CN" altLang="en-US" sz="1000" b="1" dirty="0">
                          <a:solidFill>
                            <a:srgbClr val="374154"/>
                          </a:solidFill>
                          <a:latin typeface="Gill Sans MT" panose="020B0502020104020203" pitchFamily="34" charset="0"/>
                          <a:ea typeface="Microsoft YaHei" panose="020B0503020204020204" pitchFamily="34" charset="-122"/>
                        </a:rPr>
                        <a:t> </a:t>
                      </a:r>
                      <a:r>
                        <a:rPr lang="en-US" altLang="zh-CN" sz="1000" b="1" dirty="0">
                          <a:solidFill>
                            <a:srgbClr val="374154"/>
                          </a:solidFill>
                          <a:latin typeface="Gill Sans MT" panose="020B0502020104020203" pitchFamily="34" charset="0"/>
                          <a:ea typeface="Microsoft YaHei" panose="020B0503020204020204" pitchFamily="34" charset="-122"/>
                        </a:rPr>
                        <a:t>Weights</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60k</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61M</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138M</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7M</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25.5M</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19M</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2901502898"/>
                  </a:ext>
                </a:extLst>
              </a:tr>
              <a:tr h="347494">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Total</a:t>
                      </a:r>
                      <a:r>
                        <a:rPr lang="zh-CN" altLang="en-US" sz="1000" b="1" dirty="0">
                          <a:solidFill>
                            <a:srgbClr val="374154"/>
                          </a:solidFill>
                          <a:latin typeface="Gill Sans MT" panose="020B0502020104020203" pitchFamily="34" charset="0"/>
                          <a:ea typeface="Microsoft YaHei" panose="020B0503020204020204" pitchFamily="34" charset="-122"/>
                        </a:rPr>
                        <a:t> </a:t>
                      </a:r>
                      <a:r>
                        <a:rPr lang="en-US" altLang="zh-CN" sz="1000" b="1" dirty="0">
                          <a:solidFill>
                            <a:srgbClr val="374154"/>
                          </a:solidFill>
                          <a:latin typeface="Gill Sans MT" panose="020B0502020104020203" pitchFamily="34" charset="0"/>
                          <a:ea typeface="Microsoft YaHei" panose="020B0503020204020204" pitchFamily="34" charset="-122"/>
                        </a:rPr>
                        <a:t>MACs</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341k</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724M</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15.5G</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1.43G</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3.9G</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4.4G</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4043953495"/>
                  </a:ext>
                </a:extLst>
              </a:tr>
              <a:tr h="347494">
                <a:tc>
                  <a:txBody>
                    <a:bodyPr/>
                    <a:lstStyle/>
                    <a:p>
                      <a:pPr algn="ctr"/>
                      <a:r>
                        <a:rPr lang="en-US" altLang="zh-CN" sz="1000" b="0" dirty="0">
                          <a:solidFill>
                            <a:srgbClr val="374154"/>
                          </a:solidFill>
                          <a:latin typeface="Gill Sans MT" panose="020B0502020104020203" pitchFamily="34" charset="0"/>
                          <a:ea typeface="Microsoft YaHei" panose="020B0503020204020204" pitchFamily="34" charset="-122"/>
                        </a:rPr>
                        <a:t>Reference</a:t>
                      </a:r>
                      <a:r>
                        <a:rPr lang="zh-CN" altLang="en-US" sz="1000" b="0" dirty="0">
                          <a:solidFill>
                            <a:srgbClr val="374154"/>
                          </a:solidFill>
                          <a:latin typeface="Gill Sans MT" panose="020B0502020104020203" pitchFamily="34" charset="0"/>
                          <a:ea typeface="Microsoft YaHei" panose="020B0503020204020204" pitchFamily="34" charset="-122"/>
                        </a:rPr>
                        <a:t> </a:t>
                      </a:r>
                    </a:p>
                  </a:txBody>
                  <a:tcPr anchor="ctr"/>
                </a:tc>
                <a:tc>
                  <a:txBody>
                    <a:bodyPr/>
                    <a:lstStyle/>
                    <a:p>
                      <a:pPr algn="ctr"/>
                      <a:r>
                        <a:rPr lang="en-US" altLang="zh-CN" sz="1000" b="0" dirty="0">
                          <a:solidFill>
                            <a:srgbClr val="374154"/>
                          </a:solidFill>
                          <a:latin typeface="Gill Sans MT" panose="020B0502020104020203" pitchFamily="34" charset="0"/>
                          <a:ea typeface="Microsoft YaHei" panose="020B0503020204020204" pitchFamily="34" charset="-122"/>
                        </a:rPr>
                        <a:t>Lecun,1998</a:t>
                      </a:r>
                      <a:endParaRPr lang="zh-CN" altLang="en-US" sz="10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0" dirty="0">
                          <a:solidFill>
                            <a:srgbClr val="374154"/>
                          </a:solidFill>
                          <a:latin typeface="Gill Sans MT" panose="020B0502020104020203" pitchFamily="34" charset="0"/>
                          <a:ea typeface="Microsoft YaHei" panose="020B0503020204020204" pitchFamily="34" charset="-122"/>
                        </a:rPr>
                        <a:t>Krizhevsky,2012</a:t>
                      </a:r>
                      <a:endParaRPr lang="zh-CN" altLang="en-US" sz="10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0" dirty="0">
                          <a:solidFill>
                            <a:srgbClr val="374154"/>
                          </a:solidFill>
                          <a:latin typeface="Gill Sans MT" panose="020B0502020104020203" pitchFamily="34" charset="0"/>
                          <a:ea typeface="Microsoft YaHei" panose="020B0503020204020204" pitchFamily="34" charset="-122"/>
                        </a:rPr>
                        <a:t>Simonyan,2015</a:t>
                      </a:r>
                      <a:endParaRPr lang="zh-CN" altLang="en-US" sz="10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0" dirty="0">
                          <a:solidFill>
                            <a:srgbClr val="374154"/>
                          </a:solidFill>
                          <a:latin typeface="Gill Sans MT" panose="020B0502020104020203" pitchFamily="34" charset="0"/>
                          <a:ea typeface="Microsoft YaHei" panose="020B0503020204020204" pitchFamily="34" charset="-122"/>
                        </a:rPr>
                        <a:t>Szegedy,2015</a:t>
                      </a:r>
                      <a:endParaRPr lang="zh-CN" altLang="en-US" sz="10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0" dirty="0">
                          <a:solidFill>
                            <a:srgbClr val="374154"/>
                          </a:solidFill>
                          <a:latin typeface="Gill Sans MT" panose="020B0502020104020203" pitchFamily="34" charset="0"/>
                          <a:ea typeface="Microsoft YaHei" panose="020B0503020204020204" pitchFamily="34" charset="-122"/>
                        </a:rPr>
                        <a:t>He,2016</a:t>
                      </a:r>
                      <a:endParaRPr lang="zh-CN" altLang="en-US" sz="10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0" dirty="0">
                          <a:solidFill>
                            <a:srgbClr val="374154"/>
                          </a:solidFill>
                          <a:latin typeface="Gill Sans MT" panose="020B0502020104020203" pitchFamily="34" charset="0"/>
                          <a:ea typeface="Microsoft YaHei" panose="020B0503020204020204" pitchFamily="34" charset="-122"/>
                        </a:rPr>
                        <a:t>Tan,2019</a:t>
                      </a:r>
                      <a:endParaRPr lang="zh-CN" altLang="en-US" sz="1000" b="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300600676"/>
                  </a:ext>
                </a:extLst>
              </a:tr>
            </a:tbl>
          </a:graphicData>
        </a:graphic>
      </p:graphicFrame>
      <p:pic>
        <p:nvPicPr>
          <p:cNvPr id="8" name="Picture 2" descr="SE-ResNeXt-101(32x4d) &#10;95 &#10;SE-ResNeX -50(32x4d) &#10;aeption &#10;SE-ResNet 1 &#10;NASNet-A-Large &#10;Ilnception-ResNet-v2 &#10;SENet-154 &#10;IPathNet-131 &#10;eXt-101(64x4d) &#10;DenseNet-2010 &#10;sNet-152 &#10;FB-ResNet-152 &#10;'ResNet-50 &#10;nseNet-169 &#10;DualPathNet-68 &#10;Caffe-ResNet-101 &#10;DenseNet-121 &#10;CNAS t- -Mobile &#10;• ResNet-34 &#10;BN-lnception &#10;MobileNet-v2 &#10;90 &#10;esNet-18 &#10;MobileNet-v1 &#10;GoogLeNet &#10;ShuffleNet &#10;SqueezeNet-v1.1 &#10;SqueezeNet-v 1.0 &#10;80 &#10;AlexNet &#10;5 &#10;VGG-13 BN &#10;VGG-II &#10;BN &#10;VGG-19 BN &#10;VGG-16 BN &#10;VGG-19 &#10;VGG-16 &#10;VGG-II &#10;10 &#10;VGG-13 &#10;IM &#10;5M IOM &#10;15 &#10;50M 75M IOOM &#10;150M &#10;20 &#10;25 &#10;Operations [G-FLOPs]">
            <a:extLst>
              <a:ext uri="{FF2B5EF4-FFF2-40B4-BE49-F238E27FC236}">
                <a16:creationId xmlns:a16="http://schemas.microsoft.com/office/drawing/2014/main" id="{98A1F6CE-435B-6141-98F1-240548A567B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034485" y="1700808"/>
            <a:ext cx="4840464" cy="483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721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2D60E5-28CF-1243-9EF2-BE61A4523C7C}"/>
              </a:ext>
            </a:extLst>
          </p:cNvPr>
          <p:cNvSpPr>
            <a:spLocks noGrp="1"/>
          </p:cNvSpPr>
          <p:nvPr>
            <p:ph type="title"/>
          </p:nvPr>
        </p:nvSpPr>
        <p:spPr/>
        <p:txBody>
          <a:bodyPr/>
          <a:lstStyle/>
          <a:p>
            <a:r>
              <a:rPr kumimoji="1" lang="zh-CN" altLang="en-US" dirty="0"/>
              <a:t>量化压缩 </a:t>
            </a:r>
            <a:r>
              <a:rPr kumimoji="1" lang="en-US" altLang="zh-CN" dirty="0"/>
              <a:t>vs</a:t>
            </a:r>
            <a:r>
              <a:rPr kumimoji="1" lang="zh-CN" altLang="en-US" dirty="0"/>
              <a:t> 网络剪枝</a:t>
            </a:r>
          </a:p>
        </p:txBody>
      </p:sp>
      <p:sp>
        <p:nvSpPr>
          <p:cNvPr id="4" name="内容占位符 3">
            <a:extLst>
              <a:ext uri="{FF2B5EF4-FFF2-40B4-BE49-F238E27FC236}">
                <a16:creationId xmlns:a16="http://schemas.microsoft.com/office/drawing/2014/main" id="{39434B9F-6375-4B44-BD06-4A6E613EFC7B}"/>
              </a:ext>
            </a:extLst>
          </p:cNvPr>
          <p:cNvSpPr>
            <a:spLocks noGrp="1"/>
          </p:cNvSpPr>
          <p:nvPr>
            <p:ph sz="half" idx="1"/>
          </p:nvPr>
        </p:nvSpPr>
        <p:spPr>
          <a:xfrm>
            <a:off x="656306" y="4005064"/>
            <a:ext cx="3458522" cy="1584176"/>
          </a:xfrm>
        </p:spPr>
        <p:txBody>
          <a:bodyPr/>
          <a:lstStyle/>
          <a:p>
            <a:r>
              <a:rPr lang="zh-CN" altLang="en-US" dirty="0">
                <a:latin typeface="Gill Sans MT" panose="020B0502020104020203" pitchFamily="34" charset="0"/>
              </a:rPr>
              <a:t>模型量化是指通过减少权重表示或激活所需的比特数来压缩模型。</a:t>
            </a:r>
            <a:endParaRPr kumimoji="1" lang="zh-CN" altLang="en-US" dirty="0">
              <a:latin typeface="Gill Sans MT" panose="020B0502020104020203" pitchFamily="34" charset="0"/>
            </a:endParaRPr>
          </a:p>
        </p:txBody>
      </p:sp>
      <p:pic>
        <p:nvPicPr>
          <p:cNvPr id="7" name="图片 6">
            <a:extLst>
              <a:ext uri="{FF2B5EF4-FFF2-40B4-BE49-F238E27FC236}">
                <a16:creationId xmlns:a16="http://schemas.microsoft.com/office/drawing/2014/main" id="{48D450E1-481A-5540-BDA5-305196C3722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14205" y="1916832"/>
            <a:ext cx="6768752" cy="3618402"/>
          </a:xfrm>
          <a:prstGeom prst="rect">
            <a:avLst/>
          </a:prstGeom>
        </p:spPr>
      </p:pic>
      <p:sp>
        <p:nvSpPr>
          <p:cNvPr id="6" name="内容占位符 3">
            <a:extLst>
              <a:ext uri="{FF2B5EF4-FFF2-40B4-BE49-F238E27FC236}">
                <a16:creationId xmlns:a16="http://schemas.microsoft.com/office/drawing/2014/main" id="{D3F26593-D0D2-2041-B67F-5F714CCCD713}"/>
              </a:ext>
            </a:extLst>
          </p:cNvPr>
          <p:cNvSpPr txBox="1">
            <a:spLocks/>
          </p:cNvSpPr>
          <p:nvPr/>
        </p:nvSpPr>
        <p:spPr>
          <a:xfrm>
            <a:off x="677348" y="1916832"/>
            <a:ext cx="3458522" cy="15841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latin typeface="Gill Sans MT" panose="020B0502020104020203" pitchFamily="34" charset="0"/>
              </a:rPr>
              <a:t>网络剪枝研究模型权重中的冗余， 并尝试删除</a:t>
            </a:r>
            <a:r>
              <a:rPr lang="en-US" altLang="zh-CN" dirty="0">
                <a:latin typeface="Gill Sans MT" panose="020B0502020104020203" pitchFamily="34" charset="0"/>
              </a:rPr>
              <a:t>/</a:t>
            </a:r>
            <a:r>
              <a:rPr lang="zh-CN" altLang="en-US" dirty="0">
                <a:latin typeface="Gill Sans MT" panose="020B0502020104020203" pitchFamily="34" charset="0"/>
              </a:rPr>
              <a:t>修剪冗余和非关键的权重。</a:t>
            </a:r>
          </a:p>
        </p:txBody>
      </p:sp>
    </p:spTree>
    <p:extLst>
      <p:ext uri="{BB962C8B-B14F-4D97-AF65-F5344CB8AC3E}">
        <p14:creationId xmlns:p14="http://schemas.microsoft.com/office/powerpoint/2010/main" val="13066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56FA69-3AB9-494F-BA81-5EA97406B1A1}"/>
              </a:ext>
            </a:extLst>
          </p:cNvPr>
          <p:cNvSpPr>
            <a:spLocks noGrp="1"/>
          </p:cNvSpPr>
          <p:nvPr>
            <p:ph type="title"/>
          </p:nvPr>
        </p:nvSpPr>
        <p:spPr/>
        <p:txBody>
          <a:bodyPr/>
          <a:lstStyle/>
          <a:p>
            <a:r>
              <a:rPr lang="en-US" altLang="zh-CN" dirty="0"/>
              <a:t>AI</a:t>
            </a:r>
            <a:r>
              <a:rPr lang="zh-CN" altLang="en-US" dirty="0"/>
              <a:t> 计算模式思考</a:t>
            </a:r>
            <a:endParaRPr kumimoji="1" lang="zh-CN" altLang="en-US" dirty="0"/>
          </a:p>
        </p:txBody>
      </p:sp>
      <p:sp>
        <p:nvSpPr>
          <p:cNvPr id="5" name="内容占位符 4">
            <a:extLst>
              <a:ext uri="{FF2B5EF4-FFF2-40B4-BE49-F238E27FC236}">
                <a16:creationId xmlns:a16="http://schemas.microsoft.com/office/drawing/2014/main" id="{BF3412B3-30E2-A44D-9C75-A0E9E3DA9CCD}"/>
              </a:ext>
            </a:extLst>
          </p:cNvPr>
          <p:cNvSpPr>
            <a:spLocks noGrp="1"/>
          </p:cNvSpPr>
          <p:nvPr>
            <p:ph sz="half" idx="1"/>
          </p:nvPr>
        </p:nvSpPr>
        <p:spPr>
          <a:xfrm>
            <a:off x="623635" y="1772816"/>
            <a:ext cx="10963473" cy="3888432"/>
          </a:xfrm>
        </p:spPr>
        <p:txBody>
          <a:bodyPr numCol="2"/>
          <a:lstStyle/>
          <a:p>
            <a:pPr marL="457200" indent="-457200">
              <a:lnSpc>
                <a:spcPct val="150000"/>
              </a:lnSpc>
              <a:buFont typeface="+mj-lt"/>
              <a:buAutoNum type="arabicPeriod"/>
            </a:pPr>
            <a:r>
              <a:rPr lang="zh-CN" altLang="en-US" b="1" dirty="0">
                <a:latin typeface="Gill Sans MT" panose="020B0502020104020203" pitchFamily="34" charset="0"/>
              </a:rPr>
              <a:t>需要支持神经网络模型的计算逻辑</a:t>
            </a:r>
            <a:endParaRPr lang="en-US" altLang="zh-CN" b="1" dirty="0">
              <a:latin typeface="Gill Sans MT" panose="020B0502020104020203" pitchFamily="34" charset="0"/>
            </a:endParaRPr>
          </a:p>
          <a:p>
            <a:pPr marL="694190" lvl="1" indent="-457200">
              <a:lnSpc>
                <a:spcPct val="150000"/>
              </a:lnSpc>
            </a:pPr>
            <a:r>
              <a:rPr lang="zh-CN" altLang="en-US" dirty="0">
                <a:latin typeface="Gill Sans MT" panose="020B0502020104020203" pitchFamily="34" charset="0"/>
              </a:rPr>
              <a:t>权重数据共享</a:t>
            </a:r>
            <a:endParaRPr lang="en-US" altLang="zh-CN" dirty="0">
              <a:latin typeface="Gill Sans MT" panose="020B0502020104020203" pitchFamily="34" charset="0"/>
            </a:endParaRPr>
          </a:p>
          <a:p>
            <a:pPr marL="694190" lvl="1" indent="-457200">
              <a:lnSpc>
                <a:spcPct val="150000"/>
              </a:lnSpc>
            </a:pPr>
            <a:r>
              <a:rPr lang="zh-CN" altLang="en-US" dirty="0">
                <a:latin typeface="Gill Sans MT" panose="020B0502020104020203" pitchFamily="34" charset="0"/>
              </a:rPr>
              <a:t>需要支持激</a:t>
            </a:r>
            <a:r>
              <a:rPr lang="en-US" altLang="zh-CN" dirty="0">
                <a:latin typeface="Gill Sans MT" panose="020B0502020104020203" pitchFamily="34" charset="0"/>
              </a:rPr>
              <a:t>Vector</a:t>
            </a:r>
            <a:r>
              <a:rPr lang="zh-CN" altLang="en-US" dirty="0">
                <a:latin typeface="Gill Sans MT" panose="020B0502020104020203" pitchFamily="34" charset="0"/>
              </a:rPr>
              <a:t>计算</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b="1" dirty="0">
                <a:latin typeface="Gill Sans MT" panose="020B0502020104020203" pitchFamily="34" charset="0"/>
              </a:rPr>
              <a:t>能够支持高维的张量存储与计算</a:t>
            </a:r>
            <a:endParaRPr lang="en-US" altLang="zh-CN" b="1" dirty="0">
              <a:latin typeface="Gill Sans MT" panose="020B0502020104020203" pitchFamily="34" charset="0"/>
            </a:endParaRPr>
          </a:p>
          <a:p>
            <a:pPr marL="694190" lvl="1" indent="-457200">
              <a:lnSpc>
                <a:spcPct val="150000"/>
              </a:lnSpc>
            </a:pPr>
            <a:r>
              <a:rPr lang="zh-CN" altLang="en-US" dirty="0">
                <a:latin typeface="Gill Sans MT" panose="020B0502020104020203" pitchFamily="34" charset="0"/>
              </a:rPr>
              <a:t>内存 </a:t>
            </a:r>
            <a:r>
              <a:rPr lang="en-US" altLang="zh-CN" dirty="0">
                <a:latin typeface="Gill Sans MT" panose="020B0502020104020203" pitchFamily="34" charset="0"/>
              </a:rPr>
              <a:t>Mem</a:t>
            </a:r>
            <a:r>
              <a:rPr lang="zh-CN" altLang="en-US" dirty="0">
                <a:latin typeface="Gill Sans MT" panose="020B0502020104020203" pitchFamily="34" charset="0"/>
              </a:rPr>
              <a:t> 地址随机</a:t>
            </a:r>
            <a:r>
              <a:rPr lang="en-US" altLang="zh-CN" dirty="0">
                <a:latin typeface="Gill Sans MT" panose="020B0502020104020203" pitchFamily="34" charset="0"/>
              </a:rPr>
              <a:t>/</a:t>
            </a:r>
            <a:r>
              <a:rPr lang="zh-CN" altLang="en-US" dirty="0">
                <a:latin typeface="Gill Sans MT" panose="020B0502020104020203" pitchFamily="34" charset="0"/>
              </a:rPr>
              <a:t>自动索引</a:t>
            </a:r>
            <a:endParaRPr lang="en-US" altLang="zh-CN" dirty="0">
              <a:latin typeface="Gill Sans MT" panose="020B0502020104020203" pitchFamily="34" charset="0"/>
            </a:endParaRPr>
          </a:p>
          <a:p>
            <a:pPr marL="694190" lvl="1" indent="-457200">
              <a:lnSpc>
                <a:spcPct val="150000"/>
              </a:lnSpc>
            </a:pPr>
            <a:r>
              <a:rPr lang="zh-CN" altLang="en-US" dirty="0">
                <a:latin typeface="Gill Sans MT" panose="020B0502020104020203" pitchFamily="34" charset="0"/>
              </a:rPr>
              <a:t>大 </a:t>
            </a:r>
            <a:r>
              <a:rPr lang="en-US" altLang="zh-CN" dirty="0">
                <a:latin typeface="Gill Sans MT" panose="020B0502020104020203" pitchFamily="34" charset="0"/>
              </a:rPr>
              <a:t>Channel</a:t>
            </a:r>
            <a:r>
              <a:rPr lang="zh-CN" altLang="en-US" dirty="0">
                <a:latin typeface="Gill Sans MT" panose="020B0502020104020203" pitchFamily="34" charset="0"/>
              </a:rPr>
              <a:t> 和 大 </a:t>
            </a:r>
            <a:r>
              <a:rPr lang="en-US" altLang="zh-CN" dirty="0">
                <a:latin typeface="Gill Sans MT" panose="020B0502020104020203" pitchFamily="34" charset="0"/>
              </a:rPr>
              <a:t>Feature</a:t>
            </a:r>
            <a:r>
              <a:rPr lang="zh-CN" altLang="en-US" dirty="0">
                <a:latin typeface="Gill Sans MT" panose="020B0502020104020203" pitchFamily="34" charset="0"/>
              </a:rPr>
              <a:t> </a:t>
            </a:r>
            <a:r>
              <a:rPr lang="en-US" altLang="zh-CN" dirty="0">
                <a:latin typeface="Gill Sans MT" panose="020B0502020104020203" pitchFamily="34" charset="0"/>
              </a:rPr>
              <a:t>Map</a:t>
            </a:r>
            <a:r>
              <a:rPr lang="zh-CN" altLang="en-US" dirty="0">
                <a:latin typeface="Gill Sans MT" panose="020B0502020104020203" pitchFamily="34" charset="0"/>
              </a:rPr>
              <a:t> 高效加载</a:t>
            </a:r>
            <a:endParaRPr lang="en-US" altLang="zh-CN" b="1" dirty="0">
              <a:latin typeface="Gill Sans MT" panose="020B0502020104020203" pitchFamily="34" charset="0"/>
            </a:endParaRPr>
          </a:p>
          <a:p>
            <a:pPr marL="457200" indent="-457200">
              <a:lnSpc>
                <a:spcPct val="150000"/>
              </a:lnSpc>
              <a:buFont typeface="+mj-lt"/>
              <a:buAutoNum type="arabicPeriod"/>
            </a:pPr>
            <a:r>
              <a:rPr lang="zh-CN" altLang="en-US" b="1" dirty="0">
                <a:latin typeface="Gill Sans MT" panose="020B0502020104020203" pitchFamily="34" charset="0"/>
              </a:rPr>
              <a:t>支持常用神经网络模型结构</a:t>
            </a:r>
            <a:endParaRPr lang="en-US" altLang="zh-CN" b="1" dirty="0">
              <a:latin typeface="Gill Sans MT" panose="020B0502020104020203" pitchFamily="34" charset="0"/>
            </a:endParaRPr>
          </a:p>
          <a:p>
            <a:pPr marL="694190" lvl="1" indent="-457200">
              <a:lnSpc>
                <a:spcPct val="150000"/>
              </a:lnSpc>
            </a:pPr>
            <a:r>
              <a:rPr lang="en-US" altLang="zh-CN" dirty="0">
                <a:latin typeface="Gill Sans MT" panose="020B0502020104020203" pitchFamily="34" charset="0"/>
              </a:rPr>
              <a:t>Conv</a:t>
            </a:r>
            <a:r>
              <a:rPr lang="zh-CN" altLang="en-US" dirty="0">
                <a:latin typeface="Gill Sans MT" panose="020B0502020104020203" pitchFamily="34" charset="0"/>
              </a:rPr>
              <a:t>、</a:t>
            </a:r>
            <a:r>
              <a:rPr lang="en-US" altLang="zh-CN" dirty="0">
                <a:latin typeface="Gill Sans MT" panose="020B0502020104020203" pitchFamily="34" charset="0"/>
              </a:rPr>
              <a:t>MatMul</a:t>
            </a:r>
            <a:r>
              <a:rPr lang="zh-CN" altLang="en-US" dirty="0">
                <a:latin typeface="Gill Sans MT" panose="020B0502020104020203" pitchFamily="34" charset="0"/>
              </a:rPr>
              <a:t>、</a:t>
            </a:r>
            <a:r>
              <a:rPr lang="en-US" altLang="zh-CN" dirty="0">
                <a:latin typeface="Gill Sans MT" panose="020B0502020104020203" pitchFamily="34" charset="0"/>
              </a:rPr>
              <a:t>Transformer</a:t>
            </a:r>
            <a:r>
              <a:rPr lang="zh-CN" altLang="en-US" dirty="0">
                <a:latin typeface="Gill Sans MT" panose="020B0502020104020203" pitchFamily="34" charset="0"/>
              </a:rPr>
              <a:t>等高效矩阵乘</a:t>
            </a:r>
            <a:endParaRPr lang="en-US" altLang="zh-CN" dirty="0">
              <a:latin typeface="Gill Sans MT" panose="020B0502020104020203" pitchFamily="34" charset="0"/>
            </a:endParaRPr>
          </a:p>
          <a:p>
            <a:pPr marL="694190" lvl="1" indent="-457200">
              <a:lnSpc>
                <a:spcPct val="150000"/>
              </a:lnSpc>
            </a:pPr>
            <a:r>
              <a:rPr lang="zh-CN" altLang="en-US" dirty="0">
                <a:latin typeface="Gill Sans MT" panose="020B0502020104020203" pitchFamily="34" charset="0"/>
              </a:rPr>
              <a:t>快速应对新的 </a:t>
            </a:r>
            <a:r>
              <a:rPr lang="en-US" altLang="zh-CN" dirty="0">
                <a:latin typeface="Gill Sans MT" panose="020B0502020104020203" pitchFamily="34" charset="0"/>
              </a:rPr>
              <a:t>AI</a:t>
            </a:r>
            <a:r>
              <a:rPr lang="zh-CN" altLang="en-US" dirty="0">
                <a:latin typeface="Gill Sans MT" panose="020B0502020104020203" pitchFamily="34" charset="0"/>
              </a:rPr>
              <a:t> 算法与结构</a:t>
            </a:r>
            <a:endParaRPr lang="en-US" altLang="zh-CN" sz="2000" dirty="0">
              <a:latin typeface="Gill Sans MT" panose="020B0502020104020203" pitchFamily="34" charset="0"/>
            </a:endParaRPr>
          </a:p>
          <a:p>
            <a:pPr marL="457200" indent="-457200">
              <a:lnSpc>
                <a:spcPct val="150000"/>
              </a:lnSpc>
              <a:buFont typeface="+mj-lt"/>
              <a:buAutoNum type="arabicPeriod"/>
            </a:pPr>
            <a:r>
              <a:rPr lang="zh-CN" altLang="en-US" b="1" dirty="0">
                <a:latin typeface="Gill Sans MT" panose="020B0502020104020203" pitchFamily="34" charset="0"/>
              </a:rPr>
              <a:t>提供不同的 </a:t>
            </a:r>
            <a:r>
              <a:rPr lang="en-US" altLang="zh-CN" b="1" dirty="0">
                <a:latin typeface="Gill Sans MT" panose="020B0502020104020203" pitchFamily="34" charset="0"/>
              </a:rPr>
              <a:t>bit</a:t>
            </a:r>
            <a:r>
              <a:rPr lang="zh-CN" altLang="en-US" b="1" dirty="0">
                <a:latin typeface="Gill Sans MT" panose="020B0502020104020203" pitchFamily="34" charset="0"/>
              </a:rPr>
              <a:t> 位数 </a:t>
            </a:r>
          </a:p>
          <a:p>
            <a:pPr marL="694190" lvl="1" indent="-457200">
              <a:lnSpc>
                <a:spcPct val="150000"/>
              </a:lnSpc>
            </a:pPr>
            <a:r>
              <a:rPr lang="zh-CN" altLang="en-US" dirty="0">
                <a:latin typeface="Gill Sans MT" panose="020B0502020104020203" pitchFamily="34" charset="0"/>
              </a:rPr>
              <a:t>对于低比特量化相关的研究落地提供</a:t>
            </a:r>
            <a:r>
              <a:rPr lang="en-US" altLang="zh-CN" dirty="0">
                <a:latin typeface="Gill Sans MT" panose="020B0502020104020203" pitchFamily="34" charset="0"/>
              </a:rPr>
              <a:t>bits</a:t>
            </a:r>
            <a:endParaRPr lang="zh-CN" altLang="en-US" dirty="0">
              <a:latin typeface="Gill Sans MT" panose="020B0502020104020203" pitchFamily="34" charset="0"/>
            </a:endParaRPr>
          </a:p>
          <a:p>
            <a:pPr marL="694190" lvl="1" indent="-457200">
              <a:lnSpc>
                <a:spcPct val="150000"/>
              </a:lnSpc>
            </a:pPr>
            <a:r>
              <a:rPr lang="zh-CN" altLang="en-US" dirty="0">
                <a:latin typeface="Gill Sans MT" panose="020B0502020104020203" pitchFamily="34" charset="0"/>
              </a:rPr>
              <a:t>在 </a:t>
            </a:r>
            <a:r>
              <a:rPr lang="en-US" altLang="zh-CN" dirty="0">
                <a:latin typeface="Gill Sans MT" panose="020B0502020104020203" pitchFamily="34" charset="0"/>
              </a:rPr>
              <a:t>M-bits/E-bits</a:t>
            </a:r>
            <a:r>
              <a:rPr lang="zh-CN" altLang="en-US" dirty="0">
                <a:latin typeface="Gill Sans MT" panose="020B0502020104020203" pitchFamily="34" charset="0"/>
              </a:rPr>
              <a:t> 之间权衡 （如 </a:t>
            </a:r>
            <a:r>
              <a:rPr lang="en-US" altLang="zh-CN" dirty="0">
                <a:latin typeface="Gill Sans MT" panose="020B0502020104020203" pitchFamily="34" charset="0"/>
              </a:rPr>
              <a:t>TF32/BF16</a:t>
            </a:r>
            <a:r>
              <a:rPr lang="zh-CN" altLang="en-US" dirty="0">
                <a:latin typeface="Gill Sans MT" panose="020B0502020104020203" pitchFamily="34" charset="0"/>
              </a:rPr>
              <a:t>）</a:t>
            </a:r>
          </a:p>
          <a:p>
            <a:pPr marL="457200" indent="-457200">
              <a:lnSpc>
                <a:spcPct val="150000"/>
              </a:lnSpc>
              <a:buFont typeface="+mj-lt"/>
              <a:buAutoNum type="arabicPeriod"/>
            </a:pPr>
            <a:r>
              <a:rPr lang="zh-CN" altLang="en-US" b="1" dirty="0">
                <a:latin typeface="Gill Sans MT" panose="020B0502020104020203" pitchFamily="34" charset="0"/>
              </a:rPr>
              <a:t>利用硬件提供稀疏计算</a:t>
            </a:r>
            <a:endParaRPr lang="en-US" altLang="zh-CN" b="1" dirty="0">
              <a:latin typeface="Gill Sans MT" panose="020B0502020104020203" pitchFamily="34" charset="0"/>
            </a:endParaRPr>
          </a:p>
          <a:p>
            <a:pPr marL="694190" lvl="1" indent="-457200">
              <a:lnSpc>
                <a:spcPct val="150000"/>
              </a:lnSpc>
            </a:pPr>
            <a:r>
              <a:rPr lang="zh-CN" altLang="en-US" dirty="0">
                <a:latin typeface="Gill Sans MT" panose="020B0502020104020203" pitchFamily="34" charset="0"/>
              </a:rPr>
              <a:t>硬件上减少 </a:t>
            </a:r>
            <a:r>
              <a:rPr lang="en-US" altLang="zh-CN" dirty="0">
                <a:latin typeface="Gill Sans MT" panose="020B0502020104020203" pitchFamily="34" charset="0"/>
              </a:rPr>
              <a:t>0 </a:t>
            </a:r>
            <a:r>
              <a:rPr lang="zh-CN" altLang="en-US" dirty="0">
                <a:latin typeface="Gill Sans MT" panose="020B0502020104020203" pitchFamily="34" charset="0"/>
              </a:rPr>
              <a:t>值的重复计算</a:t>
            </a:r>
            <a:endParaRPr lang="en-US" altLang="zh-CN" dirty="0">
              <a:latin typeface="Gill Sans MT" panose="020B0502020104020203" pitchFamily="34" charset="0"/>
            </a:endParaRPr>
          </a:p>
          <a:p>
            <a:pPr marL="694190" lvl="1" indent="-457200">
              <a:lnSpc>
                <a:spcPct val="150000"/>
              </a:lnSpc>
            </a:pPr>
            <a:r>
              <a:rPr lang="zh-CN" altLang="en-US" dirty="0">
                <a:latin typeface="Gill Sans MT" panose="020B0502020104020203" pitchFamily="34" charset="0"/>
              </a:rPr>
              <a:t>减少对内存需求，稀疏化网络模型结构</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2385521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深度学习计算模式</a:t>
            </a:r>
            <a:endParaRPr lang="en-US" altLang="zh-CN" sz="2800" b="1"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The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History</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 的发展和范式</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Models Architecture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经典模型结构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Quantization</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and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Pruning</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模型量化与剪枝</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Efficient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Models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轻量化网络模型</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Models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Parallel</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大模型分布式并行</a:t>
            </a:r>
            <a:endParaRPr lang="en-US" altLang="zh-CN" sz="2400" dirty="0">
              <a:solidFill>
                <a:srgbClr val="374154"/>
              </a:solidFill>
              <a:latin typeface="Gill Sans MT" panose="020B0502020104020203" pitchFamily="34" charset="0"/>
            </a:endParaRPr>
          </a:p>
        </p:txBody>
      </p:sp>
      <p:pic>
        <p:nvPicPr>
          <p:cNvPr id="3" name="图片 2">
            <a:extLst>
              <a:ext uri="{FF2B5EF4-FFF2-40B4-BE49-F238E27FC236}">
                <a16:creationId xmlns:a16="http://schemas.microsoft.com/office/drawing/2014/main" id="{050C0CC2-BA0C-A645-8C6B-52F9741200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42397" y="2204864"/>
            <a:ext cx="5120000" cy="288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702012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A8D908-F081-E240-B5E3-82E49A14CDDD}"/>
              </a:ext>
            </a:extLst>
          </p:cNvPr>
          <p:cNvSpPr>
            <a:spLocks noGrp="1"/>
          </p:cNvSpPr>
          <p:nvPr>
            <p:ph type="title"/>
          </p:nvPr>
        </p:nvSpPr>
        <p:spPr/>
        <p:txBody>
          <a:bodyPr/>
          <a:lstStyle/>
          <a:p>
            <a:r>
              <a:rPr kumimoji="1" lang="zh-CN" altLang="en-US" dirty="0"/>
              <a:t>经典的轻量级模型</a:t>
            </a:r>
          </a:p>
        </p:txBody>
      </p:sp>
      <p:sp>
        <p:nvSpPr>
          <p:cNvPr id="3" name="内容占位符 2">
            <a:extLst>
              <a:ext uri="{FF2B5EF4-FFF2-40B4-BE49-F238E27FC236}">
                <a16:creationId xmlns:a16="http://schemas.microsoft.com/office/drawing/2014/main" id="{EF3E4633-CE2D-534F-8D66-17C3A91EC87D}"/>
              </a:ext>
            </a:extLst>
          </p:cNvPr>
          <p:cNvSpPr>
            <a:spLocks noGrp="1"/>
          </p:cNvSpPr>
          <p:nvPr>
            <p:ph sz="half" idx="1"/>
          </p:nvPr>
        </p:nvSpPr>
        <p:spPr>
          <a:xfrm>
            <a:off x="623635" y="2132856"/>
            <a:ext cx="5290949" cy="3877664"/>
          </a:xfrm>
        </p:spPr>
        <p:txBody>
          <a:bodyPr/>
          <a:lstStyle/>
          <a:p>
            <a:pPr marL="457200" indent="-457200">
              <a:lnSpc>
                <a:spcPct val="150000"/>
              </a:lnSpc>
              <a:buFont typeface="+mj-lt"/>
              <a:buAutoNum type="arabicPeriod"/>
            </a:pPr>
            <a:r>
              <a:rPr lang="en-US" altLang="zh-CN" sz="2400" dirty="0">
                <a:latin typeface="Gill Sans MT" panose="020B0502020104020203" pitchFamily="34" charset="0"/>
              </a:rPr>
              <a:t>SqueezeNet</a:t>
            </a:r>
            <a:r>
              <a:rPr kumimoji="1" lang="zh-CN" altLang="en-US" sz="2400" dirty="0">
                <a:latin typeface="Gill Sans MT" panose="020B0502020104020203" pitchFamily="34" charset="0"/>
              </a:rPr>
              <a:t> 系列（</a:t>
            </a:r>
            <a:r>
              <a:rPr kumimoji="1" lang="en-US" altLang="zh-CN" sz="2400" dirty="0">
                <a:latin typeface="Gill Sans MT" panose="020B0502020104020203" pitchFamily="34" charset="0"/>
              </a:rPr>
              <a:t>2016</a:t>
            </a:r>
            <a:r>
              <a:rPr kumimoji="1" lang="zh-CN" altLang="en-US" sz="2400" dirty="0">
                <a:latin typeface="Gill Sans MT" panose="020B0502020104020203" pitchFamily="34" charset="0"/>
              </a:rPr>
              <a:t>）</a:t>
            </a:r>
            <a:endParaRPr kumimoji="1" lang="en-US" altLang="zh-CN" sz="2400" dirty="0">
              <a:latin typeface="Gill Sans MT" panose="020B0502020104020203" pitchFamily="34" charset="0"/>
            </a:endParaRPr>
          </a:p>
          <a:p>
            <a:pPr marL="457200" indent="-457200">
              <a:lnSpc>
                <a:spcPct val="150000"/>
              </a:lnSpc>
              <a:buFont typeface="+mj-lt"/>
              <a:buAutoNum type="arabicPeriod"/>
            </a:pPr>
            <a:r>
              <a:rPr lang="en-US" altLang="zh-CN" sz="2400" dirty="0">
                <a:latin typeface="Gill Sans MT" panose="020B0502020104020203" pitchFamily="34" charset="0"/>
              </a:rPr>
              <a:t>ShuffleNet</a:t>
            </a:r>
            <a:r>
              <a:rPr lang="zh-CN" altLang="en-US" sz="2400" dirty="0">
                <a:latin typeface="Gill Sans MT" panose="020B0502020104020203" pitchFamily="34" charset="0"/>
              </a:rPr>
              <a:t> 系列（</a:t>
            </a:r>
            <a:r>
              <a:rPr lang="en-US" altLang="zh-CN" sz="2400" dirty="0">
                <a:latin typeface="Gill Sans MT" panose="020B0502020104020203" pitchFamily="34" charset="0"/>
              </a:rPr>
              <a:t>2017</a:t>
            </a:r>
            <a:r>
              <a:rPr lang="zh-CN" altLang="en-US" sz="2400" dirty="0">
                <a:latin typeface="Gill Sans MT" panose="020B0502020104020203" pitchFamily="34" charset="0"/>
              </a:rPr>
              <a:t>）</a:t>
            </a:r>
            <a:endParaRPr lang="en-US" altLang="zh-CN" sz="2400" dirty="0">
              <a:latin typeface="Gill Sans MT" panose="020B0502020104020203" pitchFamily="34" charset="0"/>
            </a:endParaRPr>
          </a:p>
          <a:p>
            <a:pPr marL="457200" indent="-457200">
              <a:lnSpc>
                <a:spcPct val="150000"/>
              </a:lnSpc>
              <a:buFont typeface="+mj-lt"/>
              <a:buAutoNum type="arabicPeriod"/>
            </a:pPr>
            <a:r>
              <a:rPr lang="en-US" altLang="zh-CN" sz="2400" dirty="0">
                <a:latin typeface="Gill Sans MT" panose="020B0502020104020203" pitchFamily="34" charset="0"/>
              </a:rPr>
              <a:t>MobileNet</a:t>
            </a:r>
            <a:r>
              <a:rPr lang="zh-CN" altLang="en-US" sz="2400" dirty="0">
                <a:latin typeface="Gill Sans MT" panose="020B0502020104020203" pitchFamily="34" charset="0"/>
              </a:rPr>
              <a:t> 系列（</a:t>
            </a:r>
            <a:r>
              <a:rPr lang="en-US" altLang="zh-CN" sz="2400" dirty="0">
                <a:latin typeface="Gill Sans MT" panose="020B0502020104020203" pitchFamily="34" charset="0"/>
              </a:rPr>
              <a:t>2017</a:t>
            </a:r>
            <a:r>
              <a:rPr lang="zh-CN" altLang="en-US" sz="2400" dirty="0">
                <a:latin typeface="Gill Sans MT" panose="020B0502020104020203" pitchFamily="34" charset="0"/>
              </a:rPr>
              <a:t>）</a:t>
            </a:r>
            <a:endParaRPr lang="en-US" altLang="zh-CN" sz="2400" dirty="0">
              <a:latin typeface="Gill Sans MT" panose="020B0502020104020203" pitchFamily="34" charset="0"/>
            </a:endParaRPr>
          </a:p>
          <a:p>
            <a:pPr marL="457200" indent="-457200">
              <a:lnSpc>
                <a:spcPct val="150000"/>
              </a:lnSpc>
              <a:buFont typeface="+mj-lt"/>
              <a:buAutoNum type="arabicPeriod"/>
            </a:pPr>
            <a:r>
              <a:rPr lang="en-US" altLang="zh-CN" sz="2400" dirty="0">
                <a:latin typeface="Gill Sans MT" panose="020B0502020104020203" pitchFamily="34" charset="0"/>
              </a:rPr>
              <a:t>ESPnet</a:t>
            </a:r>
            <a:r>
              <a:rPr lang="zh-CN" altLang="en-US" sz="2400" dirty="0">
                <a:latin typeface="Gill Sans MT" panose="020B0502020104020203" pitchFamily="34" charset="0"/>
              </a:rPr>
              <a:t> 系列（</a:t>
            </a:r>
            <a:r>
              <a:rPr lang="en-US" altLang="zh-CN" sz="2400" dirty="0">
                <a:latin typeface="Gill Sans MT" panose="020B0502020104020203" pitchFamily="34" charset="0"/>
              </a:rPr>
              <a:t>2018</a:t>
            </a:r>
            <a:r>
              <a:rPr lang="zh-CN" altLang="en-US" sz="2400" dirty="0">
                <a:latin typeface="Gill Sans MT" panose="020B0502020104020203" pitchFamily="34" charset="0"/>
              </a:rPr>
              <a:t>）</a:t>
            </a:r>
            <a:endParaRPr lang="en-US" altLang="zh-CN" sz="2400" dirty="0">
              <a:latin typeface="Gill Sans MT" panose="020B0502020104020203" pitchFamily="34" charset="0"/>
            </a:endParaRPr>
          </a:p>
          <a:p>
            <a:pPr marL="457200" indent="-457200">
              <a:lnSpc>
                <a:spcPct val="150000"/>
              </a:lnSpc>
              <a:buFont typeface="+mj-lt"/>
              <a:buAutoNum type="arabicPeriod"/>
            </a:pPr>
            <a:r>
              <a:rPr lang="en-US" altLang="zh-CN" sz="2400" dirty="0">
                <a:latin typeface="Gill Sans MT" panose="020B0502020104020203" pitchFamily="34" charset="0"/>
              </a:rPr>
              <a:t>FBNet</a:t>
            </a:r>
            <a:r>
              <a:rPr lang="zh-CN" altLang="en-US" sz="2400" dirty="0">
                <a:latin typeface="Gill Sans MT" panose="020B0502020104020203" pitchFamily="34" charset="0"/>
              </a:rPr>
              <a:t>系列（</a:t>
            </a:r>
            <a:r>
              <a:rPr lang="en-US" altLang="zh-CN" sz="2400" dirty="0">
                <a:latin typeface="Gill Sans MT" panose="020B0502020104020203" pitchFamily="34" charset="0"/>
              </a:rPr>
              <a:t>2018</a:t>
            </a:r>
            <a:r>
              <a:rPr lang="zh-CN" altLang="en-US" sz="2400" dirty="0">
                <a:latin typeface="Gill Sans MT" panose="020B0502020104020203" pitchFamily="34" charset="0"/>
              </a:rPr>
              <a:t>）</a:t>
            </a:r>
            <a:endParaRPr lang="en-US" altLang="zh-CN" sz="2400" dirty="0">
              <a:latin typeface="Gill Sans MT" panose="020B0502020104020203" pitchFamily="34" charset="0"/>
            </a:endParaRPr>
          </a:p>
          <a:p>
            <a:pPr marL="457200" indent="-457200">
              <a:lnSpc>
                <a:spcPct val="150000"/>
              </a:lnSpc>
              <a:buFont typeface="+mj-lt"/>
              <a:buAutoNum type="arabicPeriod"/>
            </a:pPr>
            <a:r>
              <a:rPr lang="en-US" altLang="zh-CN" sz="2400" dirty="0" err="1">
                <a:latin typeface="Gill Sans MT" panose="020B0502020104020203" pitchFamily="34" charset="0"/>
              </a:rPr>
              <a:t>EfficientNet</a:t>
            </a:r>
            <a:r>
              <a:rPr lang="zh-CN" altLang="en-US" sz="2400" dirty="0">
                <a:latin typeface="Gill Sans MT" panose="020B0502020104020203" pitchFamily="34" charset="0"/>
              </a:rPr>
              <a:t> 系列（</a:t>
            </a:r>
            <a:r>
              <a:rPr lang="en-US" altLang="zh-CN" sz="2400" dirty="0">
                <a:latin typeface="Gill Sans MT" panose="020B0502020104020203" pitchFamily="34" charset="0"/>
              </a:rPr>
              <a:t>2019</a:t>
            </a:r>
            <a:r>
              <a:rPr lang="zh-CN" altLang="en-US" sz="2400" dirty="0">
                <a:latin typeface="Gill Sans MT" panose="020B0502020104020203" pitchFamily="34" charset="0"/>
              </a:rPr>
              <a:t>）</a:t>
            </a:r>
            <a:endParaRPr lang="en-US" altLang="zh-CN" sz="2400" dirty="0">
              <a:latin typeface="Gill Sans MT" panose="020B0502020104020203" pitchFamily="34" charset="0"/>
            </a:endParaRPr>
          </a:p>
          <a:p>
            <a:pPr marL="457200" indent="-457200">
              <a:lnSpc>
                <a:spcPct val="150000"/>
              </a:lnSpc>
              <a:buFont typeface="+mj-lt"/>
              <a:buAutoNum type="arabicPeriod"/>
            </a:pPr>
            <a:r>
              <a:rPr lang="en-US" altLang="zh-CN" sz="2400" dirty="0" err="1">
                <a:latin typeface="Gill Sans MT" panose="020B0502020104020203" pitchFamily="34" charset="0"/>
              </a:rPr>
              <a:t>GhostNet</a:t>
            </a:r>
            <a:r>
              <a:rPr lang="zh-CN" altLang="en-US" sz="2400" dirty="0">
                <a:latin typeface="Gill Sans MT" panose="020B0502020104020203" pitchFamily="34" charset="0"/>
              </a:rPr>
              <a:t> 系列（</a:t>
            </a:r>
            <a:r>
              <a:rPr lang="en-US" altLang="zh-CN" sz="2400" dirty="0">
                <a:latin typeface="Gill Sans MT" panose="020B0502020104020203" pitchFamily="34" charset="0"/>
              </a:rPr>
              <a:t>2019</a:t>
            </a:r>
            <a:r>
              <a:rPr lang="zh-CN" altLang="en-US" sz="2400" dirty="0">
                <a:latin typeface="Gill Sans MT" panose="020B0502020104020203" pitchFamily="34" charset="0"/>
              </a:rPr>
              <a:t>）</a:t>
            </a:r>
            <a:endParaRPr lang="en-US" altLang="zh-CN" sz="2400" dirty="0">
              <a:latin typeface="Gill Sans MT" panose="020B0502020104020203" pitchFamily="34" charset="0"/>
            </a:endParaRPr>
          </a:p>
          <a:p>
            <a:pPr marL="457200" indent="-457200">
              <a:lnSpc>
                <a:spcPct val="150000"/>
              </a:lnSpc>
              <a:buFont typeface="+mj-lt"/>
              <a:buAutoNum type="arabicPeriod"/>
            </a:pPr>
            <a:endParaRPr lang="en-US" altLang="zh-CN" sz="2400" dirty="0">
              <a:latin typeface="Gill Sans MT" panose="020B0502020104020203" pitchFamily="34" charset="0"/>
            </a:endParaRPr>
          </a:p>
          <a:p>
            <a:pPr marL="457200" indent="-457200">
              <a:lnSpc>
                <a:spcPct val="150000"/>
              </a:lnSpc>
              <a:buFont typeface="+mj-lt"/>
              <a:buAutoNum type="arabicPeriod"/>
            </a:pPr>
            <a:endParaRPr lang="en-US" altLang="zh-CN" sz="2400" b="1" dirty="0"/>
          </a:p>
        </p:txBody>
      </p:sp>
      <p:sp>
        <p:nvSpPr>
          <p:cNvPr id="5" name="内容占位符 4">
            <a:extLst>
              <a:ext uri="{FF2B5EF4-FFF2-40B4-BE49-F238E27FC236}">
                <a16:creationId xmlns:a16="http://schemas.microsoft.com/office/drawing/2014/main" id="{484EEB2F-3B2C-F74F-B33C-059BDBF24BB8}"/>
              </a:ext>
            </a:extLst>
          </p:cNvPr>
          <p:cNvSpPr>
            <a:spLocks noGrp="1"/>
          </p:cNvSpPr>
          <p:nvPr>
            <p:ph sz="half" idx="10"/>
          </p:nvPr>
        </p:nvSpPr>
        <p:spPr>
          <a:xfrm>
            <a:off x="6296160" y="2132856"/>
            <a:ext cx="5290949" cy="3877664"/>
          </a:xfrm>
        </p:spPr>
        <p:txBody>
          <a:bodyPr/>
          <a:lstStyle/>
          <a:p>
            <a:pPr marL="457200" indent="-457200">
              <a:lnSpc>
                <a:spcPct val="150000"/>
              </a:lnSpc>
              <a:buFont typeface="+mj-lt"/>
              <a:buAutoNum type="arabicPeriod"/>
            </a:pPr>
            <a:r>
              <a:rPr lang="en-US" altLang="zh-CN" sz="2400" dirty="0" err="1">
                <a:latin typeface="Gill Sans MT" panose="020B0502020104020203" pitchFamily="34" charset="0"/>
              </a:rPr>
              <a:t>MobileViT</a:t>
            </a:r>
            <a:r>
              <a:rPr lang="en-US" altLang="zh-CN" sz="2400" dirty="0">
                <a:latin typeface="Gill Sans MT" panose="020B0502020104020203" pitchFamily="34" charset="0"/>
              </a:rPr>
              <a:t> （2021）</a:t>
            </a:r>
          </a:p>
          <a:p>
            <a:pPr marL="457200" indent="-457200">
              <a:lnSpc>
                <a:spcPct val="150000"/>
              </a:lnSpc>
              <a:buFont typeface="+mj-lt"/>
              <a:buAutoNum type="arabicPeriod"/>
            </a:pPr>
            <a:r>
              <a:rPr lang="en-US" altLang="zh-CN" sz="2400" dirty="0">
                <a:latin typeface="Gill Sans MT" panose="020B0502020104020203" pitchFamily="34" charset="0"/>
              </a:rPr>
              <a:t>Mobile-Former（2021）</a:t>
            </a:r>
          </a:p>
          <a:p>
            <a:pPr marL="457200" indent="-457200">
              <a:lnSpc>
                <a:spcPct val="150000"/>
              </a:lnSpc>
              <a:buFont typeface="+mj-lt"/>
              <a:buAutoNum type="arabicPeriod"/>
            </a:pPr>
            <a:r>
              <a:rPr lang="en-US" altLang="zh-CN" sz="2400" dirty="0">
                <a:latin typeface="Gill Sans MT" panose="020B0502020104020203" pitchFamily="34" charset="0"/>
              </a:rPr>
              <a:t>EfficientFormer（2022）</a:t>
            </a:r>
          </a:p>
          <a:p>
            <a:pPr>
              <a:lnSpc>
                <a:spcPct val="150000"/>
              </a:lnSpc>
            </a:pPr>
            <a:endParaRPr lang="zh-CN" altLang="en-US" sz="2400" dirty="0"/>
          </a:p>
        </p:txBody>
      </p:sp>
      <p:sp>
        <p:nvSpPr>
          <p:cNvPr id="6" name="矩形 5">
            <a:extLst>
              <a:ext uri="{FF2B5EF4-FFF2-40B4-BE49-F238E27FC236}">
                <a16:creationId xmlns:a16="http://schemas.microsoft.com/office/drawing/2014/main" id="{8DF08295-AE83-E346-8E8B-66F884820F62}"/>
              </a:ext>
            </a:extLst>
          </p:cNvPr>
          <p:cNvSpPr/>
          <p:nvPr/>
        </p:nvSpPr>
        <p:spPr>
          <a:xfrm>
            <a:off x="1705893" y="1417985"/>
            <a:ext cx="1885453" cy="523220"/>
          </a:xfrm>
          <a:prstGeom prst="rect">
            <a:avLst/>
          </a:prstGeom>
        </p:spPr>
        <p:txBody>
          <a:bodyPr wrap="none">
            <a:spAutoFit/>
          </a:bodyPr>
          <a:lstStyle/>
          <a:p>
            <a:r>
              <a:rPr lang="en-US" altLang="zh-CN" sz="2800" b="1" dirty="0">
                <a:solidFill>
                  <a:srgbClr val="374154"/>
                </a:solidFill>
                <a:latin typeface="Gill Sans MT" panose="020B0502020104020203" pitchFamily="34" charset="0"/>
                <a:ea typeface="Microsoft YaHei" panose="020B0503020204020204" pitchFamily="34" charset="-122"/>
              </a:rPr>
              <a:t>CNN</a:t>
            </a:r>
            <a:r>
              <a:rPr lang="zh-CN" altLang="en-US" sz="2800" b="1" dirty="0">
                <a:solidFill>
                  <a:srgbClr val="374154"/>
                </a:solidFill>
                <a:latin typeface="Gill Sans MT" panose="020B0502020104020203" pitchFamily="34" charset="0"/>
                <a:ea typeface="Microsoft YaHei" panose="020B0503020204020204" pitchFamily="34" charset="-122"/>
              </a:rPr>
              <a:t> 系列</a:t>
            </a:r>
            <a:endParaRPr lang="zh-CN" altLang="en-US" sz="2800" dirty="0">
              <a:solidFill>
                <a:srgbClr val="374154"/>
              </a:solidFill>
              <a:latin typeface="Gill Sans MT" panose="020B0502020104020203" pitchFamily="34" charset="0"/>
              <a:ea typeface="Microsoft YaHei" panose="020B0503020204020204" pitchFamily="34" charset="-122"/>
            </a:endParaRPr>
          </a:p>
        </p:txBody>
      </p:sp>
      <p:sp>
        <p:nvSpPr>
          <p:cNvPr id="7" name="矩形 6">
            <a:extLst>
              <a:ext uri="{FF2B5EF4-FFF2-40B4-BE49-F238E27FC236}">
                <a16:creationId xmlns:a16="http://schemas.microsoft.com/office/drawing/2014/main" id="{4EE12C1F-DF5D-324B-93AE-1A0529EC68B2}"/>
              </a:ext>
            </a:extLst>
          </p:cNvPr>
          <p:cNvSpPr/>
          <p:nvPr/>
        </p:nvSpPr>
        <p:spPr>
          <a:xfrm>
            <a:off x="6746453" y="1412776"/>
            <a:ext cx="3113032" cy="523220"/>
          </a:xfrm>
          <a:prstGeom prst="rect">
            <a:avLst/>
          </a:prstGeom>
        </p:spPr>
        <p:txBody>
          <a:bodyPr wrap="none">
            <a:spAutoFit/>
          </a:bodyPr>
          <a:lstStyle/>
          <a:p>
            <a:r>
              <a:rPr lang="en-US" altLang="zh-CN" sz="2800" b="1" dirty="0">
                <a:solidFill>
                  <a:srgbClr val="374154"/>
                </a:solidFill>
                <a:latin typeface="Gill Sans MT" panose="020B0502020104020203" pitchFamily="34" charset="0"/>
                <a:ea typeface="Microsoft YaHei" panose="020B0503020204020204" pitchFamily="34" charset="-122"/>
              </a:rPr>
              <a:t>Transformer</a:t>
            </a:r>
            <a:r>
              <a:rPr lang="zh-CN" altLang="en-US" sz="2800" b="1" dirty="0">
                <a:solidFill>
                  <a:srgbClr val="374154"/>
                </a:solidFill>
                <a:latin typeface="Gill Sans MT" panose="020B0502020104020203" pitchFamily="34" charset="0"/>
                <a:ea typeface="Microsoft YaHei" panose="020B0503020204020204" pitchFamily="34" charset="-122"/>
              </a:rPr>
              <a:t> 系列</a:t>
            </a:r>
            <a:endParaRPr lang="zh-CN" altLang="en-US" sz="2800" dirty="0">
              <a:solidFill>
                <a:srgbClr val="374154"/>
              </a:solidFill>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1212329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31587</TotalTime>
  <Words>1393</Words>
  <Application>Microsoft Macintosh PowerPoint</Application>
  <PresentationFormat>自定义</PresentationFormat>
  <Paragraphs>269</Paragraphs>
  <Slides>24</Slides>
  <Notes>1</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24</vt:i4>
      </vt:variant>
    </vt:vector>
  </HeadingPairs>
  <TitlesOfParts>
    <vt:vector size="46"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Cambria Math</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PowerPoint 演示文稿</vt:lpstr>
      <vt:lpstr>PowerPoint 演示文稿</vt:lpstr>
      <vt:lpstr>PowerPoint 演示文稿</vt:lpstr>
      <vt:lpstr>AI 三大范式流程</vt:lpstr>
      <vt:lpstr>经典网络模型</vt:lpstr>
      <vt:lpstr>量化压缩 vs 网络剪枝</vt:lpstr>
      <vt:lpstr>AI 计算模式思考</vt:lpstr>
      <vt:lpstr>PowerPoint 演示文稿</vt:lpstr>
      <vt:lpstr>经典的轻量级模型</vt:lpstr>
      <vt:lpstr>Megatron-LM 语言大模型</vt:lpstr>
      <vt:lpstr>AI 计算模式思考 Summary</vt:lpstr>
      <vt:lpstr>PowerPoint 演示文稿</vt:lpstr>
      <vt:lpstr>计算性能仿真</vt:lpstr>
      <vt:lpstr>Key Metrics 与计算体系思考 I</vt:lpstr>
      <vt:lpstr>Key Metrics 与计算体系思考 II</vt:lpstr>
      <vt:lpstr>PowerPoint 演示文稿</vt:lpstr>
      <vt:lpstr>从卷积 Conv 到矩阵乘 MM</vt:lpstr>
      <vt:lpstr>从卷积 Conv 到矩阵乘 MM</vt:lpstr>
      <vt:lpstr>对于矩阵运算 计算体系思考 I</vt:lpstr>
      <vt:lpstr>PowerPoint 演示文稿</vt:lpstr>
      <vt:lpstr>什么决定比特位宽 Bit Width ?</vt:lpstr>
      <vt:lpstr>AI 芯片设计的思考</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5120</cp:revision>
  <dcterms:created xsi:type="dcterms:W3CDTF">2015-01-14T10:38:57Z</dcterms:created>
  <dcterms:modified xsi:type="dcterms:W3CDTF">2023-03-16T11:36:01Z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